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1309" r:id="rId2"/>
    <p:sldId id="1448" r:id="rId3"/>
    <p:sldId id="1496" r:id="rId4"/>
    <p:sldId id="1493" r:id="rId5"/>
    <p:sldId id="1494" r:id="rId6"/>
    <p:sldId id="1495" r:id="rId7"/>
    <p:sldId id="1447" r:id="rId8"/>
    <p:sldId id="1477" r:id="rId9"/>
    <p:sldId id="1499" r:id="rId10"/>
    <p:sldId id="1478" r:id="rId11"/>
    <p:sldId id="1479" r:id="rId12"/>
    <p:sldId id="1480" r:id="rId13"/>
    <p:sldId id="1481" r:id="rId14"/>
    <p:sldId id="1482" r:id="rId15"/>
    <p:sldId id="1483" r:id="rId16"/>
    <p:sldId id="1487" r:id="rId17"/>
    <p:sldId id="1450" r:id="rId18"/>
    <p:sldId id="1451" r:id="rId19"/>
    <p:sldId id="1452" r:id="rId20"/>
    <p:sldId id="1453" r:id="rId21"/>
    <p:sldId id="1454" r:id="rId22"/>
    <p:sldId id="1456" r:id="rId23"/>
    <p:sldId id="1497" r:id="rId24"/>
    <p:sldId id="1498" r:id="rId25"/>
    <p:sldId id="1471" r:id="rId26"/>
    <p:sldId id="1470" r:id="rId27"/>
    <p:sldId id="1473" r:id="rId28"/>
    <p:sldId id="1475" r:id="rId29"/>
    <p:sldId id="1501" r:id="rId30"/>
    <p:sldId id="1500" r:id="rId31"/>
    <p:sldId id="1502" r:id="rId32"/>
    <p:sldId id="1503" r:id="rId33"/>
    <p:sldId id="1504" r:id="rId34"/>
    <p:sldId id="1488" r:id="rId35"/>
    <p:sldId id="277" r:id="rId36"/>
    <p:sldId id="138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57"/>
    <p:restoredTop sz="96405"/>
  </p:normalViewPr>
  <p:slideViewPr>
    <p:cSldViewPr>
      <p:cViewPr varScale="1">
        <p:scale>
          <a:sx n="115" d="100"/>
          <a:sy n="115" d="100"/>
        </p:scale>
        <p:origin x="11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8C07-97A1-47B3-9D29-CD9F0F0E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22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AU"/>
              <a:t>SIT742</a:t>
            </a:r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6FE2-3F34-472C-A6FA-AAC7E334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45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4/07/22/cat-stalking-map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knowwhereyourcatlives.com/cat/8ec76559d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7040A-846E-4A05-BC43-01C7B59EFA90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AU" smtClean="0"/>
              <a:t>SIT742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Asian Tourists are likely to flow to Hong Kong central</a:t>
            </a:r>
            <a:r>
              <a:rPr lang="en-US" baseline="0" dirty="0"/>
              <a:t> </a:t>
            </a:r>
            <a:r>
              <a:rPr lang="en-US" dirty="0"/>
              <a:t>area from surrounding areas</a:t>
            </a:r>
            <a:r>
              <a:rPr lang="en-US" baseline="0" dirty="0"/>
              <a:t> </a:t>
            </a:r>
            <a:r>
              <a:rPr lang="en-US" dirty="0"/>
              <a:t>Tourist from Center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Kok</a:t>
            </a:r>
            <a:r>
              <a:rPr lang="en-US" dirty="0"/>
              <a:t> tend to visit </a:t>
            </a:r>
            <a:r>
              <a:rPr lang="en-US" dirty="0" err="1"/>
              <a:t>Tsim</a:t>
            </a:r>
            <a:r>
              <a:rPr lang="en-US" baseline="0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as the next destination</a:t>
            </a:r>
            <a:r>
              <a:rPr lang="en-US" baseline="0" dirty="0"/>
              <a:t> </a:t>
            </a:r>
            <a:r>
              <a:rPr lang="en-US" dirty="0"/>
              <a:t>while, </a:t>
            </a:r>
            <a:r>
              <a:rPr lang="en-US" dirty="0" err="1"/>
              <a:t>somes</a:t>
            </a:r>
            <a:r>
              <a:rPr lang="en-US" dirty="0"/>
              <a:t> chose to travel directly to Hong Kong Central. Considerable</a:t>
            </a:r>
            <a:r>
              <a:rPr lang="en-US" baseline="0" dirty="0"/>
              <a:t> </a:t>
            </a:r>
            <a:r>
              <a:rPr lang="en-US" dirty="0"/>
              <a:t>tourist flow are found from Hong Kong Central and Times Square Towers</a:t>
            </a:r>
            <a:r>
              <a:rPr lang="en-US" baseline="0" dirty="0"/>
              <a:t> </a:t>
            </a:r>
            <a:r>
              <a:rPr lang="en-US" dirty="0"/>
              <a:t>to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Western tourists tend to visit Hong Kong Central directly right after visiting Center </a:t>
            </a:r>
            <a:r>
              <a:rPr lang="en-US" dirty="0" err="1"/>
              <a:t>Mong</a:t>
            </a:r>
            <a:r>
              <a:rPr lang="en-US" dirty="0"/>
              <a:t>, while, </a:t>
            </a:r>
            <a:r>
              <a:rPr lang="en-US" dirty="0" err="1"/>
              <a:t>somes</a:t>
            </a:r>
            <a:r>
              <a:rPr lang="en-US" dirty="0"/>
              <a:t> travel in the opposite direction. Tourists are more</a:t>
            </a:r>
            <a:r>
              <a:rPr lang="en-US" baseline="0" dirty="0"/>
              <a:t> </a:t>
            </a:r>
            <a:r>
              <a:rPr lang="en-US" dirty="0"/>
              <a:t>likely to visit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than Hong Kong Central</a:t>
            </a:r>
            <a:r>
              <a:rPr lang="en-US" baseline="0" dirty="0"/>
              <a:t> </a:t>
            </a:r>
            <a:r>
              <a:rPr lang="en-US" dirty="0"/>
              <a:t>after visiting Times Square Towers. Some tourists</a:t>
            </a:r>
            <a:r>
              <a:rPr lang="en-US" baseline="0" dirty="0"/>
              <a:t> </a:t>
            </a:r>
            <a:r>
              <a:rPr lang="en-US" dirty="0"/>
              <a:t>visited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Sha</a:t>
            </a:r>
            <a:r>
              <a:rPr lang="en-US" dirty="0"/>
              <a:t> </a:t>
            </a:r>
            <a:r>
              <a:rPr lang="en-US" dirty="0" err="1"/>
              <a:t>Tsui</a:t>
            </a:r>
            <a:r>
              <a:rPr lang="en-US" dirty="0"/>
              <a:t> right after going to the Peak Tower.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3C7F4-F523-47C0-AA96-12749601CC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9856A-F956-4F97-A0FB-223B9FE1301C}" type="slidenum">
              <a:rPr lang="zh-CN" altLang="en-AU"/>
              <a:t>22</a:t>
            </a:fld>
            <a:endParaRPr lang="en-AU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92BA6-1CF4-481F-8927-B2A4CAD0F858}" type="slidenum">
              <a:rPr lang="zh-CN" altLang="en-AU" smtClean="0"/>
              <a:t>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8830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Mashable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points out that a new data visualization project called “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 Know Where Your Cat Lives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trolling the internet and collecting metadata in your #adorable #cat #picture. Using the geotags embedded in the metadata in public photos, the project collects the information and puts the cat’s location on a map perfect for cyberstalking your fuzzy feline friend.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http://time.com/3019671/i-know-where-your-cat-lives-website-data-visualization/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features cats from everywhere around the globe — a giant red tom in Chiba, Japan to a grey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fuzzball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kitten in Apulia, Italy to a kitten cuddled with his mom in Queensland, Australia — all available for gawking at and cooing over at the click of a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54FE8-CB2C-49F1-A804-29EFD66698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6FE2-3F34-472C-A6FA-AAC7E33447D6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AU"/>
              <a:t>SIT742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2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1B-A7D5-44D8-B60D-35877C4A0974}" type="slidenum">
              <a:rPr lang="zh-CN" altLang="en-AU" smtClean="0"/>
              <a:pPr/>
              <a:t>35</a:t>
            </a:fld>
            <a:endParaRPr lang="en-AU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2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76243"/>
            <a:ext cx="2133600" cy="365125"/>
          </a:xfrm>
        </p:spPr>
        <p:txBody>
          <a:bodyPr/>
          <a:lstStyle/>
          <a:p>
            <a:fld id="{96500FC6-D98C-45F5-9BC7-9AC33A118A3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63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68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4791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526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08125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503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0690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61097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8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4591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Adobe Hebrew" charset="0"/>
                <a:ea typeface="Adobe Hebrew" charset="0"/>
                <a:cs typeface="Adobe Hebrew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89322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chemeClr val="tx1"/>
                </a:solidFill>
                <a:latin typeface="Giddyup Std" charset="0"/>
                <a:ea typeface="Giddyup Std" charset="0"/>
                <a:cs typeface="Giddyup Std" charset="0"/>
              </a:defRPr>
            </a:lvl1pPr>
          </a:lstStyle>
          <a:p>
            <a:fld id="{96500FC6-D98C-45F5-9BC7-9AC33A118A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9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08737"/>
            <a:ext cx="984154" cy="951437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6" y="6149007"/>
            <a:ext cx="3511823" cy="6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audio" Target="../media/audio2.wav"/><Relationship Id="rId7" Type="http://schemas.openxmlformats.org/officeDocument/2006/relationships/image" Target="../media/image46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lstalker.com/" TargetMode="External"/><Relationship Id="rId2" Type="http://schemas.openxmlformats.org/officeDocument/2006/relationships/hyperlink" Target="http://search-id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lip.org.a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hyperlink" Target="http://www.tulip.org.au/publica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lip.org.a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Research at TULIP Lab</a:t>
            </a:r>
            <a:endParaRPr lang="zh-CN" alt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AU" altLang="zh-CN" dirty="0"/>
          </a:p>
          <a:p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AU" dirty="0"/>
          </a:p>
          <a:p>
            <a:r>
              <a:rPr lang="en-AU" dirty="0"/>
              <a:t>Deakin</a:t>
            </a:r>
            <a:r>
              <a:rPr lang="zh-CN" altLang="en-US" dirty="0"/>
              <a:t> </a:t>
            </a:r>
            <a:r>
              <a:rPr lang="en-AU" altLang="zh-CN" dirty="0"/>
              <a:t>University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AU" altLang="zh-CN" dirty="0"/>
              <a:t>Australia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1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Geo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dirty="0" err="1"/>
              <a:t>geotagged</a:t>
            </a:r>
            <a:r>
              <a:rPr lang="en-US" sz="2400" dirty="0"/>
              <a:t> photos available. However </a:t>
            </a:r>
            <a:r>
              <a:rPr lang="en-US" sz="2400" b="1" dirty="0"/>
              <a:t>:</a:t>
            </a:r>
          </a:p>
          <a:p>
            <a:pPr lvl="1"/>
            <a:r>
              <a:rPr lang="en-US" sz="2400" i="1" dirty="0"/>
              <a:t>Data is noisy or misleading.</a:t>
            </a:r>
          </a:p>
          <a:p>
            <a:pPr lvl="1"/>
            <a:r>
              <a:rPr lang="en-US" sz="2400" i="1" dirty="0"/>
              <a:t>Photos are taken in transit rather than at the attractions.</a:t>
            </a:r>
          </a:p>
          <a:p>
            <a:pPr lvl="1"/>
            <a:r>
              <a:rPr lang="en-US" sz="2400" i="1" dirty="0"/>
              <a:t>Photo is static media, whereas, travel behavior is dynamic.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4" name="Picture 2" descr="D:\SVN-Paper\TourismII\trunk\BackUpFigures\HongKo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3583"/>
          <a:stretch/>
        </p:blipFill>
        <p:spPr bwMode="auto">
          <a:xfrm>
            <a:off x="2590800" y="3212257"/>
            <a:ext cx="4176195" cy="2109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Quan\AppData\Local\Microsoft\Windows\Temporary Internet Files\Content.IE5\LCJQGU46\MC90043382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7206" y="5715274"/>
            <a:ext cx="928694" cy="928694"/>
          </a:xfrm>
          <a:prstGeom prst="rect">
            <a:avLst/>
          </a:prstGeom>
          <a:noFill/>
        </p:spPr>
      </p:pic>
      <p:sp>
        <p:nvSpPr>
          <p:cNvPr id="6" name="AutoShape 464"/>
          <p:cNvSpPr>
            <a:spLocks noChangeArrowheads="1"/>
          </p:cNvSpPr>
          <p:nvPr/>
        </p:nvSpPr>
        <p:spPr bwMode="auto">
          <a:xfrm>
            <a:off x="1143000" y="5486674"/>
            <a:ext cx="7034206" cy="457200"/>
          </a:xfrm>
          <a:prstGeom prst="wedgeRoundRectCallout">
            <a:avLst>
              <a:gd name="adj1" fmla="val 54977"/>
              <a:gd name="adj2" fmla="val 15294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AU" sz="2000" b="1" dirty="0">
                <a:ln w="11430"/>
                <a:solidFill>
                  <a:schemeClr val="accent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宋体" pitchFamily="2" charset="-122"/>
                <a:sym typeface="Wingdings" pitchFamily="2" charset="2"/>
              </a:rPr>
              <a:t>How to mine these data for travel behaviour analysis?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6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6208568" cy="71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D:\SVN-Paper\TourismII\trunk\BackUpFigures\Asia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6" y="1273256"/>
            <a:ext cx="3963914" cy="416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VN-Paper\TourismII\trunk\BackUpFigures\Europe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1222456"/>
            <a:ext cx="4027957" cy="421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 Movement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568" y="1671390"/>
            <a:ext cx="4038600" cy="269371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7345" y="1600200"/>
            <a:ext cx="3400310" cy="45259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676943"/>
            <a:ext cx="4038600" cy="1200329"/>
          </a:xfrm>
          <a:prstGeom prst="rect">
            <a:avLst/>
          </a:prstGeom>
          <a:solidFill>
            <a:srgbClr val="9ED0F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Garamond"/>
                <a:cs typeface="Garamond"/>
              </a:rPr>
              <a:t>Huy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err="1">
                <a:latin typeface="Garamond"/>
                <a:cs typeface="Garamond"/>
              </a:rPr>
              <a:t>Quan</a:t>
            </a:r>
            <a:r>
              <a:rPr lang="en-US" dirty="0">
                <a:latin typeface="Garamond"/>
                <a:cs typeface="Garamond"/>
              </a:rPr>
              <a:t> Vu, Gang Li, Rob Law, Ben </a:t>
            </a:r>
            <a:r>
              <a:rPr lang="en-US" dirty="0" err="1">
                <a:latin typeface="Garamond"/>
                <a:cs typeface="Garamond"/>
              </a:rPr>
              <a:t>Haobin</a:t>
            </a:r>
            <a:r>
              <a:rPr lang="en-US" dirty="0">
                <a:latin typeface="Garamond"/>
                <a:cs typeface="Garamond"/>
              </a:rPr>
              <a:t> Yip. </a:t>
            </a:r>
            <a:r>
              <a:rPr lang="en-US" i="1" dirty="0">
                <a:latin typeface="Garamond"/>
                <a:cs typeface="Garamond"/>
              </a:rPr>
              <a:t>Exploring the travel behaviors of inbound tourists to Hong Kong using </a:t>
            </a:r>
            <a:r>
              <a:rPr lang="en-US" i="1" dirty="0" err="1">
                <a:latin typeface="Garamond"/>
                <a:cs typeface="Garamond"/>
              </a:rPr>
              <a:t>Geotagged</a:t>
            </a:r>
            <a:r>
              <a:rPr lang="en-US" i="1" dirty="0">
                <a:latin typeface="Garamond"/>
                <a:cs typeface="Garamond"/>
              </a:rPr>
              <a:t> photos</a:t>
            </a:r>
            <a:r>
              <a:rPr lang="en-US" dirty="0">
                <a:latin typeface="Garamond"/>
                <a:cs typeface="Garamond"/>
              </a:rPr>
              <a:t>. </a:t>
            </a:r>
            <a:r>
              <a:rPr lang="en-US" b="1" dirty="0">
                <a:latin typeface="Garamond"/>
                <a:cs typeface="Garamond"/>
              </a:rPr>
              <a:t>Tourism Management</a:t>
            </a:r>
            <a:r>
              <a:rPr lang="en-US" dirty="0">
                <a:latin typeface="Garamond"/>
                <a:cs typeface="Garamon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9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Periodic Behavior Mining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Observed Check-in Data is usually a mixed events from different periodic behaviors</a:t>
            </a:r>
          </a:p>
          <a:p>
            <a:pPr lvl="1"/>
            <a:r>
              <a:rPr lang="en-US" sz="2000" dirty="0"/>
              <a:t>What are Periodic?</a:t>
            </a:r>
          </a:p>
          <a:p>
            <a:pPr lvl="1"/>
            <a:r>
              <a:rPr lang="en-US" sz="2000" dirty="0"/>
              <a:t>What is the period?</a:t>
            </a:r>
          </a:p>
          <a:p>
            <a:pPr lvl="1"/>
            <a:r>
              <a:rPr lang="en-US" sz="2000" dirty="0"/>
              <a:t>Predict the Behavior on a particular 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73" y="2274555"/>
            <a:ext cx="3368267" cy="1624594"/>
          </a:xfrm>
          <a:prstGeom prst="rect">
            <a:avLst/>
          </a:prstGeom>
          <a:noFill/>
        </p:spPr>
      </p:pic>
      <p:pic>
        <p:nvPicPr>
          <p:cNvPr id="4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65" y="4149080"/>
            <a:ext cx="6012180" cy="678180"/>
          </a:xfrm>
          <a:prstGeom prst="rect">
            <a:avLst/>
          </a:prstGeom>
        </p:spPr>
      </p:pic>
      <p:pic>
        <p:nvPicPr>
          <p:cNvPr id="43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356066"/>
            <a:ext cx="5935980" cy="754380"/>
          </a:xfrm>
          <a:prstGeom prst="rect">
            <a:avLst/>
          </a:prstGeom>
        </p:spPr>
      </p:pic>
      <p:sp>
        <p:nvSpPr>
          <p:cNvPr id="44" name="右箭头 5"/>
          <p:cNvSpPr/>
          <p:nvPr/>
        </p:nvSpPr>
        <p:spPr>
          <a:xfrm rot="5400000">
            <a:off x="3897194" y="4849454"/>
            <a:ext cx="598753" cy="638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/>
              <a:t>Mobility 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2"/>
          <a:srcRect l="19407"/>
          <a:stretch/>
        </p:blipFill>
        <p:spPr>
          <a:xfrm>
            <a:off x="5033210" y="2171202"/>
            <a:ext cx="3324511" cy="1156016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5" y="2169047"/>
            <a:ext cx="3609615" cy="1092044"/>
          </a:xfrm>
          <a:prstGeom prst="rect">
            <a:avLst/>
          </a:prstGeom>
        </p:spPr>
      </p:pic>
      <p:cxnSp>
        <p:nvCxnSpPr>
          <p:cNvPr id="9" name="曲线连接符 7"/>
          <p:cNvCxnSpPr/>
          <p:nvPr/>
        </p:nvCxnSpPr>
        <p:spPr>
          <a:xfrm rot="5400000" flipH="1" flipV="1">
            <a:off x="953514" y="3152003"/>
            <a:ext cx="27214" cy="696514"/>
          </a:xfrm>
          <a:prstGeom prst="curvedConnector3">
            <a:avLst>
              <a:gd name="adj1" fmla="val 1035408"/>
            </a:avLst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8"/>
          <p:cNvCxnSpPr/>
          <p:nvPr/>
        </p:nvCxnSpPr>
        <p:spPr>
          <a:xfrm rot="16200000" flipH="1">
            <a:off x="1666228" y="3386519"/>
            <a:ext cx="203244" cy="654228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9"/>
          <p:cNvCxnSpPr/>
          <p:nvPr/>
        </p:nvCxnSpPr>
        <p:spPr>
          <a:xfrm flipV="1">
            <a:off x="2183605" y="3426479"/>
            <a:ext cx="494522" cy="477417"/>
          </a:xfrm>
          <a:prstGeom prst="curvedConnector3">
            <a:avLst/>
          </a:prstGeom>
          <a:ln w="19050">
            <a:solidFill>
              <a:srgbClr val="148E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4"/>
          <p:cNvCxnSpPr/>
          <p:nvPr/>
        </p:nvCxnSpPr>
        <p:spPr>
          <a:xfrm rot="16200000" flipH="1">
            <a:off x="775022" y="3874881"/>
            <a:ext cx="28523" cy="340840"/>
          </a:xfrm>
          <a:prstGeom prst="curvedConnector3">
            <a:avLst>
              <a:gd name="adj1" fmla="val -89248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5"/>
          <p:cNvCxnSpPr/>
          <p:nvPr/>
        </p:nvCxnSpPr>
        <p:spPr>
          <a:xfrm rot="5400000" flipH="1" flipV="1">
            <a:off x="1415096" y="3742752"/>
            <a:ext cx="112135" cy="772204"/>
          </a:xfrm>
          <a:prstGeom prst="curvedConnector5">
            <a:avLst>
              <a:gd name="adj1" fmla="val -203861"/>
              <a:gd name="adj2" fmla="val 45941"/>
              <a:gd name="adj3" fmla="val 303861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6"/>
          <p:cNvCxnSpPr/>
          <p:nvPr/>
        </p:nvCxnSpPr>
        <p:spPr>
          <a:xfrm flipV="1">
            <a:off x="1945907" y="3950058"/>
            <a:ext cx="643579" cy="211369"/>
          </a:xfrm>
          <a:prstGeom prst="curvedConnector3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21"/>
          <p:cNvCxnSpPr/>
          <p:nvPr/>
        </p:nvCxnSpPr>
        <p:spPr>
          <a:xfrm rot="16200000" flipH="1">
            <a:off x="1184493" y="4357257"/>
            <a:ext cx="64745" cy="562988"/>
          </a:xfrm>
          <a:prstGeom prst="curvedConnector3">
            <a:avLst>
              <a:gd name="adj1" fmla="val 347425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22"/>
          <p:cNvCxnSpPr/>
          <p:nvPr/>
        </p:nvCxnSpPr>
        <p:spPr>
          <a:xfrm rot="5400000" flipH="1" flipV="1">
            <a:off x="1793793" y="4446656"/>
            <a:ext cx="179750" cy="519901"/>
          </a:xfrm>
          <a:prstGeom prst="curvedConnector5">
            <a:avLst>
              <a:gd name="adj1" fmla="val 96157"/>
              <a:gd name="adj2" fmla="val 43972"/>
              <a:gd name="adj3" fmla="val 227177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23"/>
          <p:cNvCxnSpPr/>
          <p:nvPr/>
        </p:nvCxnSpPr>
        <p:spPr>
          <a:xfrm flipV="1">
            <a:off x="2232260" y="4638751"/>
            <a:ext cx="452340" cy="66622"/>
          </a:xfrm>
          <a:prstGeom prst="curved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4"/>
          <p:cNvSpPr txBox="1"/>
          <p:nvPr/>
        </p:nvSpPr>
        <p:spPr>
          <a:xfrm>
            <a:off x="1394433" y="478651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文本框 25"/>
          <p:cNvSpPr txBox="1"/>
          <p:nvPr/>
        </p:nvSpPr>
        <p:spPr>
          <a:xfrm>
            <a:off x="15571" y="3212976"/>
            <a:ext cx="369332" cy="15710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Users’ history records</a:t>
            </a:r>
            <a:endParaRPr lang="zh-CN" altLang="en-US" sz="1200" dirty="0"/>
          </a:p>
        </p:txBody>
      </p:sp>
      <p:sp>
        <p:nvSpPr>
          <p:cNvPr id="20" name="文本框 31"/>
          <p:cNvSpPr txBox="1"/>
          <p:nvPr/>
        </p:nvSpPr>
        <p:spPr>
          <a:xfrm>
            <a:off x="15571" y="5423958"/>
            <a:ext cx="369332" cy="1320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Intentions</a:t>
            </a:r>
            <a:endParaRPr lang="zh-CN" altLang="en-US" sz="1200" dirty="0"/>
          </a:p>
        </p:txBody>
      </p:sp>
      <p:sp>
        <p:nvSpPr>
          <p:cNvPr id="21" name="文本框 33"/>
          <p:cNvSpPr txBox="1"/>
          <p:nvPr/>
        </p:nvSpPr>
        <p:spPr>
          <a:xfrm>
            <a:off x="8739172" y="3863349"/>
            <a:ext cx="369332" cy="19758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200" dirty="0"/>
              <a:t>Mobility Intention Sequence</a:t>
            </a:r>
            <a:endParaRPr lang="zh-CN" altLang="en-US" sz="1200" dirty="0"/>
          </a:p>
        </p:txBody>
      </p:sp>
      <p:sp>
        <p:nvSpPr>
          <p:cNvPr id="22" name="文本框 36"/>
          <p:cNvSpPr txBox="1"/>
          <p:nvPr/>
        </p:nvSpPr>
        <p:spPr>
          <a:xfrm>
            <a:off x="2876133" y="55594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…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cxnSp>
        <p:nvCxnSpPr>
          <p:cNvPr id="23" name="曲线连接符 40"/>
          <p:cNvCxnSpPr/>
          <p:nvPr/>
        </p:nvCxnSpPr>
        <p:spPr>
          <a:xfrm rot="16200000" flipH="1">
            <a:off x="3100916" y="3217688"/>
            <a:ext cx="106212" cy="649151"/>
          </a:xfrm>
          <a:prstGeom prst="curvedConnector2">
            <a:avLst/>
          </a:prstGeom>
          <a:ln w="19050">
            <a:solidFill>
              <a:srgbClr val="148EB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42"/>
          <p:cNvCxnSpPr/>
          <p:nvPr/>
        </p:nvCxnSpPr>
        <p:spPr>
          <a:xfrm>
            <a:off x="2776885" y="3992490"/>
            <a:ext cx="407424" cy="67073"/>
          </a:xfrm>
          <a:prstGeom prst="curvedConnector2">
            <a:avLst/>
          </a:prstGeom>
          <a:ln w="1905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44"/>
          <p:cNvCxnSpPr/>
          <p:nvPr/>
        </p:nvCxnSpPr>
        <p:spPr>
          <a:xfrm flipV="1">
            <a:off x="2877519" y="4517738"/>
            <a:ext cx="695762" cy="98994"/>
          </a:xfrm>
          <a:prstGeom prst="curvedConnector4">
            <a:avLst>
              <a:gd name="adj1" fmla="val 48134"/>
              <a:gd name="adj2" fmla="val 163818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0"/>
          <p:cNvSpPr txBox="1"/>
          <p:nvPr/>
        </p:nvSpPr>
        <p:spPr>
          <a:xfrm>
            <a:off x="4499992" y="572262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multi-class classifier</a:t>
            </a:r>
            <a:endParaRPr lang="zh-CN" altLang="en-US" sz="1200" dirty="0"/>
          </a:p>
        </p:txBody>
      </p:sp>
      <p:sp>
        <p:nvSpPr>
          <p:cNvPr id="27" name="右箭头 51"/>
          <p:cNvSpPr/>
          <p:nvPr/>
        </p:nvSpPr>
        <p:spPr>
          <a:xfrm rot="1416531">
            <a:off x="3587925" y="3998498"/>
            <a:ext cx="1008112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52"/>
          <p:cNvSpPr/>
          <p:nvPr/>
        </p:nvSpPr>
        <p:spPr>
          <a:xfrm rot="19837523">
            <a:off x="3596578" y="5428638"/>
            <a:ext cx="1026469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62"/>
          <p:cNvCxnSpPr/>
          <p:nvPr/>
        </p:nvCxnSpPr>
        <p:spPr>
          <a:xfrm flipV="1">
            <a:off x="7002059" y="4205978"/>
            <a:ext cx="171848" cy="1875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63"/>
          <p:cNvCxnSpPr/>
          <p:nvPr/>
        </p:nvCxnSpPr>
        <p:spPr>
          <a:xfrm flipV="1">
            <a:off x="7392429" y="420606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0"/>
          <p:cNvCxnSpPr/>
          <p:nvPr/>
        </p:nvCxnSpPr>
        <p:spPr>
          <a:xfrm flipV="1">
            <a:off x="7790618" y="4215230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1"/>
          <p:cNvCxnSpPr/>
          <p:nvPr/>
        </p:nvCxnSpPr>
        <p:spPr>
          <a:xfrm flipV="1">
            <a:off x="8191341" y="4226807"/>
            <a:ext cx="180191" cy="1064"/>
          </a:xfrm>
          <a:prstGeom prst="straightConnector1">
            <a:avLst/>
          </a:prstGeom>
          <a:ln>
            <a:solidFill>
              <a:srgbClr val="148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77"/>
          <p:cNvCxnSpPr/>
          <p:nvPr/>
        </p:nvCxnSpPr>
        <p:spPr>
          <a:xfrm flipV="1">
            <a:off x="7002059" y="4786843"/>
            <a:ext cx="171848" cy="18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78"/>
          <p:cNvCxnSpPr/>
          <p:nvPr/>
        </p:nvCxnSpPr>
        <p:spPr>
          <a:xfrm flipV="1">
            <a:off x="7392429" y="478692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79"/>
          <p:cNvCxnSpPr/>
          <p:nvPr/>
        </p:nvCxnSpPr>
        <p:spPr>
          <a:xfrm flipV="1">
            <a:off x="7790618" y="4796095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80"/>
          <p:cNvCxnSpPr/>
          <p:nvPr/>
        </p:nvCxnSpPr>
        <p:spPr>
          <a:xfrm flipV="1">
            <a:off x="8191341" y="4785561"/>
            <a:ext cx="180191" cy="10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89"/>
          <p:cNvCxnSpPr/>
          <p:nvPr/>
        </p:nvCxnSpPr>
        <p:spPr>
          <a:xfrm flipV="1">
            <a:off x="7002059" y="5377634"/>
            <a:ext cx="171848" cy="1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90"/>
          <p:cNvCxnSpPr/>
          <p:nvPr/>
        </p:nvCxnSpPr>
        <p:spPr>
          <a:xfrm flipV="1">
            <a:off x="7392429" y="537771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91"/>
          <p:cNvCxnSpPr/>
          <p:nvPr/>
        </p:nvCxnSpPr>
        <p:spPr>
          <a:xfrm flipV="1">
            <a:off x="7790618" y="5386886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92"/>
          <p:cNvCxnSpPr/>
          <p:nvPr/>
        </p:nvCxnSpPr>
        <p:spPr>
          <a:xfrm flipV="1">
            <a:off x="8191341" y="5376352"/>
            <a:ext cx="180191" cy="10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95"/>
          <p:cNvSpPr txBox="1"/>
          <p:nvPr/>
        </p:nvSpPr>
        <p:spPr>
          <a:xfrm>
            <a:off x="7253585" y="5559443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… …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2" name="右箭头 96"/>
          <p:cNvSpPr/>
          <p:nvPr/>
        </p:nvSpPr>
        <p:spPr>
          <a:xfrm>
            <a:off x="6145949" y="4677463"/>
            <a:ext cx="621196" cy="3303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4" y="5734963"/>
            <a:ext cx="380952" cy="380952"/>
          </a:xfrm>
          <a:prstGeom prst="rect">
            <a:avLst/>
          </a:prstGeom>
        </p:spPr>
      </p:pic>
      <p:pic>
        <p:nvPicPr>
          <p:cNvPr id="44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6" y="5722623"/>
            <a:ext cx="380952" cy="380952"/>
          </a:xfrm>
          <a:prstGeom prst="rect">
            <a:avLst/>
          </a:prstGeom>
        </p:spPr>
      </p:pic>
      <p:pic>
        <p:nvPicPr>
          <p:cNvPr id="45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0" y="5734963"/>
            <a:ext cx="380952" cy="380952"/>
          </a:xfrm>
          <a:prstGeom prst="rect">
            <a:avLst/>
          </a:prstGeom>
        </p:spPr>
      </p:pic>
      <p:pic>
        <p:nvPicPr>
          <p:cNvPr id="46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3379559"/>
            <a:ext cx="220298" cy="334604"/>
          </a:xfrm>
          <a:prstGeom prst="rect">
            <a:avLst/>
          </a:prstGeom>
        </p:spPr>
      </p:pic>
      <p:pic>
        <p:nvPicPr>
          <p:cNvPr id="47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" y="3863349"/>
            <a:ext cx="220298" cy="334604"/>
          </a:xfrm>
          <a:prstGeom prst="rect">
            <a:avLst/>
          </a:prstGeom>
        </p:spPr>
      </p:pic>
      <p:pic>
        <p:nvPicPr>
          <p:cNvPr id="48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" y="4471449"/>
            <a:ext cx="220298" cy="334604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8" y="4561520"/>
            <a:ext cx="220298" cy="334604"/>
          </a:xfrm>
          <a:prstGeom prst="rect">
            <a:avLst/>
          </a:prstGeom>
        </p:spPr>
      </p:pic>
      <p:pic>
        <p:nvPicPr>
          <p:cNvPr id="50" name="图片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6" y="4516892"/>
            <a:ext cx="220298" cy="334604"/>
          </a:xfrm>
          <a:prstGeom prst="rect">
            <a:avLst/>
          </a:prstGeom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5" y="4471449"/>
            <a:ext cx="220298" cy="334604"/>
          </a:xfrm>
          <a:prstGeom prst="rect">
            <a:avLst/>
          </a:prstGeom>
        </p:spPr>
      </p:pic>
      <p:pic>
        <p:nvPicPr>
          <p:cNvPr id="52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43" y="4336520"/>
            <a:ext cx="220298" cy="334604"/>
          </a:xfrm>
          <a:prstGeom prst="rect">
            <a:avLst/>
          </a:prstGeom>
        </p:spPr>
      </p:pic>
      <p:pic>
        <p:nvPicPr>
          <p:cNvPr id="53" name="图片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" y="3961552"/>
            <a:ext cx="220298" cy="334604"/>
          </a:xfrm>
          <a:prstGeom prst="rect">
            <a:avLst/>
          </a:prstGeom>
        </p:spPr>
      </p:pic>
      <p:pic>
        <p:nvPicPr>
          <p:cNvPr id="54" name="图片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962954"/>
            <a:ext cx="220298" cy="334604"/>
          </a:xfrm>
          <a:prstGeom prst="rect">
            <a:avLst/>
          </a:prstGeom>
        </p:spPr>
      </p:pic>
      <p:pic>
        <p:nvPicPr>
          <p:cNvPr id="55" name="图片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82" y="3868084"/>
            <a:ext cx="220298" cy="334604"/>
          </a:xfrm>
          <a:prstGeom prst="rect">
            <a:avLst/>
          </a:prstGeom>
        </p:spPr>
      </p:pic>
      <p:pic>
        <p:nvPicPr>
          <p:cNvPr id="56" name="图片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1" y="3877999"/>
            <a:ext cx="220298" cy="334604"/>
          </a:xfrm>
          <a:prstGeom prst="rect">
            <a:avLst/>
          </a:prstGeom>
        </p:spPr>
      </p:pic>
      <p:pic>
        <p:nvPicPr>
          <p:cNvPr id="57" name="图片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8" y="3390987"/>
            <a:ext cx="220298" cy="334604"/>
          </a:xfrm>
          <a:prstGeom prst="rect">
            <a:avLst/>
          </a:prstGeom>
        </p:spPr>
      </p:pic>
      <p:pic>
        <p:nvPicPr>
          <p:cNvPr id="58" name="图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91" y="3686869"/>
            <a:ext cx="220298" cy="334604"/>
          </a:xfrm>
          <a:prstGeom prst="rect">
            <a:avLst/>
          </a:prstGeom>
        </p:spPr>
      </p:pic>
      <p:pic>
        <p:nvPicPr>
          <p:cNvPr id="59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7" y="3343097"/>
            <a:ext cx="220298" cy="334604"/>
          </a:xfrm>
          <a:prstGeom prst="rect">
            <a:avLst/>
          </a:prstGeom>
        </p:spPr>
      </p:pic>
      <p:pic>
        <p:nvPicPr>
          <p:cNvPr id="60" name="图片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1" y="3457569"/>
            <a:ext cx="220298" cy="334604"/>
          </a:xfrm>
          <a:prstGeom prst="rect">
            <a:avLst/>
          </a:prstGeom>
        </p:spPr>
      </p:pic>
      <p:pic>
        <p:nvPicPr>
          <p:cNvPr id="61" name="图片 10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0" y="4123871"/>
            <a:ext cx="190476" cy="190476"/>
          </a:xfrm>
          <a:prstGeom prst="rect">
            <a:avLst/>
          </a:prstGeom>
        </p:spPr>
      </p:pic>
      <p:pic>
        <p:nvPicPr>
          <p:cNvPr id="62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07" y="4128854"/>
            <a:ext cx="190476" cy="190476"/>
          </a:xfrm>
          <a:prstGeom prst="rect">
            <a:avLst/>
          </a:prstGeom>
        </p:spPr>
      </p:pic>
      <p:pic>
        <p:nvPicPr>
          <p:cNvPr id="63" name="图片 1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7" y="4130256"/>
            <a:ext cx="190476" cy="190476"/>
          </a:xfrm>
          <a:prstGeom prst="rect">
            <a:avLst/>
          </a:prstGeom>
        </p:spPr>
      </p:pic>
      <p:pic>
        <p:nvPicPr>
          <p:cNvPr id="64" name="图片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10" y="4128122"/>
            <a:ext cx="190476" cy="190476"/>
          </a:xfrm>
          <a:prstGeom prst="rect">
            <a:avLst/>
          </a:prstGeom>
        </p:spPr>
      </p:pic>
      <p:pic>
        <p:nvPicPr>
          <p:cNvPr id="65" name="图片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82" y="4698769"/>
            <a:ext cx="190476" cy="190476"/>
          </a:xfrm>
          <a:prstGeom prst="rect">
            <a:avLst/>
          </a:prstGeom>
        </p:spPr>
      </p:pic>
      <p:pic>
        <p:nvPicPr>
          <p:cNvPr id="66" name="图片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38" y="4703855"/>
            <a:ext cx="190476" cy="190476"/>
          </a:xfrm>
          <a:prstGeom prst="rect">
            <a:avLst/>
          </a:prstGeom>
        </p:spPr>
      </p:pic>
      <p:pic>
        <p:nvPicPr>
          <p:cNvPr id="67" name="图片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7" y="5275367"/>
            <a:ext cx="190476" cy="190476"/>
          </a:xfrm>
          <a:prstGeom prst="rect">
            <a:avLst/>
          </a:prstGeom>
        </p:spPr>
      </p:pic>
      <p:pic>
        <p:nvPicPr>
          <p:cNvPr id="68" name="图片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84" y="5292396"/>
            <a:ext cx="190476" cy="190476"/>
          </a:xfrm>
          <a:prstGeom prst="rect">
            <a:avLst/>
          </a:prstGeom>
        </p:spPr>
      </p:pic>
      <p:pic>
        <p:nvPicPr>
          <p:cNvPr id="69" name="图片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4" y="5722623"/>
            <a:ext cx="380952" cy="380952"/>
          </a:xfrm>
          <a:prstGeom prst="rect">
            <a:avLst/>
          </a:prstGeom>
        </p:spPr>
      </p:pic>
      <p:pic>
        <p:nvPicPr>
          <p:cNvPr id="70" name="图片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40" y="5278866"/>
            <a:ext cx="190476" cy="190476"/>
          </a:xfrm>
          <a:prstGeom prst="rect">
            <a:avLst/>
          </a:prstGeom>
        </p:spPr>
      </p:pic>
      <p:pic>
        <p:nvPicPr>
          <p:cNvPr id="71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8" y="5722623"/>
            <a:ext cx="380952" cy="380952"/>
          </a:xfrm>
          <a:prstGeom prst="rect">
            <a:avLst/>
          </a:prstGeom>
        </p:spPr>
      </p:pic>
      <p:pic>
        <p:nvPicPr>
          <p:cNvPr id="72" name="图片 1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62" y="4130256"/>
            <a:ext cx="190476" cy="190476"/>
          </a:xfrm>
          <a:prstGeom prst="rect">
            <a:avLst/>
          </a:prstGeom>
        </p:spPr>
      </p:pic>
      <p:pic>
        <p:nvPicPr>
          <p:cNvPr id="73" name="图片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30" y="4697393"/>
            <a:ext cx="190476" cy="190476"/>
          </a:xfrm>
          <a:prstGeom prst="rect">
            <a:avLst/>
          </a:prstGeom>
        </p:spPr>
      </p:pic>
      <p:pic>
        <p:nvPicPr>
          <p:cNvPr id="74" name="图片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1" y="4697392"/>
            <a:ext cx="190476" cy="190476"/>
          </a:xfrm>
          <a:prstGeom prst="rect">
            <a:avLst/>
          </a:prstGeom>
        </p:spPr>
      </p:pic>
      <p:pic>
        <p:nvPicPr>
          <p:cNvPr id="75" name="图片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11" y="4708385"/>
            <a:ext cx="190476" cy="190476"/>
          </a:xfrm>
          <a:prstGeom prst="rect">
            <a:avLst/>
          </a:prstGeom>
        </p:spPr>
      </p:pic>
      <p:pic>
        <p:nvPicPr>
          <p:cNvPr id="76" name="图片 1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90" y="5282777"/>
            <a:ext cx="190476" cy="190476"/>
          </a:xfrm>
          <a:prstGeom prst="rect">
            <a:avLst/>
          </a:prstGeom>
        </p:spPr>
      </p:pic>
      <p:pic>
        <p:nvPicPr>
          <p:cNvPr id="77" name="图片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9" y="5281722"/>
            <a:ext cx="190476" cy="190476"/>
          </a:xfrm>
          <a:prstGeom prst="rect">
            <a:avLst/>
          </a:prstGeom>
        </p:spPr>
      </p:pic>
      <p:pic>
        <p:nvPicPr>
          <p:cNvPr id="78" name="图片 7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4" t="65197" b="4615"/>
          <a:stretch/>
        </p:blipFill>
        <p:spPr>
          <a:xfrm>
            <a:off x="4493856" y="4150787"/>
            <a:ext cx="165677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Periodic Behavior Mining</a:t>
            </a:r>
            <a:br>
              <a:rPr lang="en-US" altLang="zh-CN" dirty="0"/>
            </a:br>
            <a:r>
              <a:rPr lang="en-US" altLang="zh-CN" dirty="0">
                <a:cs typeface="Times New Roman" panose="02020603050405020304" pitchFamily="18" charset="0"/>
              </a:rPr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applications of Periodic Behavior Mining</a:t>
            </a:r>
          </a:p>
          <a:p>
            <a:pPr lvl="1"/>
            <a:r>
              <a:rPr lang="en-US" dirty="0"/>
              <a:t>What is the schedule of a person on a particular day/time?</a:t>
            </a:r>
          </a:p>
          <a:p>
            <a:pPr lvl="1"/>
            <a:r>
              <a:rPr lang="en-US" dirty="0"/>
              <a:t>Where to find the person on a particular day/time?</a:t>
            </a:r>
          </a:p>
          <a:p>
            <a:pPr lvl="2"/>
            <a:r>
              <a:rPr lang="en-US" dirty="0"/>
              <a:t>Police applications</a:t>
            </a:r>
          </a:p>
          <a:p>
            <a:pPr lvl="2"/>
            <a:r>
              <a:rPr lang="en-US" dirty="0"/>
              <a:t>Scheduled “Encountering” for match making</a:t>
            </a:r>
          </a:p>
          <a:p>
            <a:pPr lvl="1"/>
            <a:r>
              <a:rPr lang="en-US" dirty="0"/>
              <a:t>Timely Recommendation Systems</a:t>
            </a:r>
          </a:p>
          <a:p>
            <a:pPr lvl="2"/>
            <a:r>
              <a:rPr lang="en-US" dirty="0"/>
              <a:t>Now it is the time for you to stock rice, cooking oil, or ice cream!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205022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1: </a:t>
            </a:r>
            <a:r>
              <a:rPr lang="en-US" altLang="zh-CN" sz="2200" dirty="0"/>
              <a:t>Face</a:t>
            </a:r>
            <a:r>
              <a:rPr lang="zh-CN" altLang="en-US" sz="2200" dirty="0"/>
              <a:t> </a:t>
            </a:r>
            <a:r>
              <a:rPr lang="en-US" altLang="zh-CN" sz="2200" dirty="0"/>
              <a:t>Age</a:t>
            </a:r>
            <a:r>
              <a:rPr lang="zh-CN" altLang="en-US" sz="2200" dirty="0"/>
              <a:t> </a:t>
            </a:r>
            <a:r>
              <a:rPr lang="en-US" altLang="zh-CN" sz="2200" dirty="0"/>
              <a:t>Recognition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Geng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Zhi-Hua</a:t>
            </a:r>
            <a:r>
              <a:rPr lang="en-US" sz="1200" dirty="0">
                <a:latin typeface="Times New Roman"/>
                <a:cs typeface="Times New Roman"/>
              </a:rPr>
              <a:t> Zhou, Yu Zhang, Gang Li, </a:t>
            </a:r>
            <a:r>
              <a:rPr lang="en-US" sz="1200" dirty="0" err="1">
                <a:latin typeface="Times New Roman"/>
                <a:cs typeface="Times New Roman"/>
              </a:rPr>
              <a:t>Honghua</a:t>
            </a:r>
            <a:r>
              <a:rPr lang="en-US" sz="1200" dirty="0">
                <a:latin typeface="Times New Roman"/>
                <a:cs typeface="Times New Roman"/>
              </a:rPr>
              <a:t> Dai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Learning from facial aging patterns for automatic age estimation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Proceedings of the 14th annual ACM international conference on Multimedia,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2006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35" name="Picture 2" descr="G:\Research\My Paper\Dissertation\Draft 1\figures\agingFaces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6792"/>
            <a:ext cx="91085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93" y="3429000"/>
            <a:ext cx="4250011" cy="13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ap_a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234425" cy="221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voice_si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445" y="2780928"/>
            <a:ext cx="1471613" cy="1227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2: Speech-based Emotion Detection)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25" name="Picture 4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2132856"/>
            <a:ext cx="1315531" cy="1080120"/>
          </a:xfrm>
          <a:prstGeom prst="rect">
            <a:avLst/>
          </a:prstGeom>
          <a:noFill/>
        </p:spPr>
      </p:pic>
      <p:pic>
        <p:nvPicPr>
          <p:cNvPr id="26" name="Picture 5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0525" y="2060848"/>
            <a:ext cx="1315531" cy="1080120"/>
          </a:xfrm>
          <a:prstGeom prst="rect">
            <a:avLst/>
          </a:prstGeom>
          <a:noFill/>
        </p:spPr>
      </p:pic>
      <p:pic>
        <p:nvPicPr>
          <p:cNvPr id="27" name="Picture 6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2373" y="3356992"/>
            <a:ext cx="1315531" cy="1080120"/>
          </a:xfrm>
          <a:prstGeom prst="rect">
            <a:avLst/>
          </a:prstGeom>
          <a:noFill/>
        </p:spPr>
      </p:pic>
      <p:pic>
        <p:nvPicPr>
          <p:cNvPr id="28" name="Picture 7" descr="j03054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32533" y="3356992"/>
            <a:ext cx="1315531" cy="1080120"/>
          </a:xfrm>
          <a:prstGeom prst="rect">
            <a:avLst/>
          </a:prstGeom>
          <a:noFill/>
        </p:spPr>
      </p:pic>
      <p:pic>
        <p:nvPicPr>
          <p:cNvPr id="30" name="Picture 7" descr="Emotion_Icons_by_yut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292350" cy="2664024"/>
          </a:xfrm>
          <a:prstGeom prst="rect">
            <a:avLst/>
          </a:prstGeom>
          <a:noFill/>
        </p:spPr>
      </p:pic>
      <p:sp>
        <p:nvSpPr>
          <p:cNvPr id="31" name="AutoShape 9"/>
          <p:cNvSpPr>
            <a:spLocks noChangeArrowheads="1"/>
          </p:cNvSpPr>
          <p:nvPr/>
        </p:nvSpPr>
        <p:spPr bwMode="auto">
          <a:xfrm rot="20491194">
            <a:off x="5292204" y="3501777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" name="Picture 11" descr="question mark pic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2348880"/>
            <a:ext cx="890129" cy="936104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Jia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Rong</a:t>
            </a:r>
            <a:r>
              <a:rPr lang="en-US" sz="1200" dirty="0">
                <a:latin typeface="Times New Roman"/>
                <a:cs typeface="Times New Roman"/>
              </a:rPr>
              <a:t>, Gang Li, Yi-Ping Phoebe Chen: </a:t>
            </a:r>
            <a:r>
              <a:rPr lang="en-US" sz="1200" i="1" dirty="0">
                <a:latin typeface="Times New Roman"/>
                <a:cs typeface="Times New Roman"/>
              </a:rPr>
              <a:t>Acoustic Feature Selection for Automatic Emotion Recognition from Speech</a:t>
            </a:r>
            <a:r>
              <a:rPr lang="en-US" sz="1200" dirty="0">
                <a:latin typeface="Times New Roman"/>
                <a:cs typeface="Times New Roman"/>
              </a:rPr>
              <a:t>.  Information Processing and Management</a:t>
            </a:r>
            <a:r>
              <a:rPr lang="zh-CN" altLang="en-US" sz="1200" dirty="0">
                <a:latin typeface="Times New Roman"/>
                <a:cs typeface="Times New Roman"/>
              </a:rPr>
              <a:t>, </a:t>
            </a:r>
            <a:r>
              <a:rPr lang="en-US" altLang="zh-CN" sz="1200" dirty="0">
                <a:latin typeface="Times New Roman"/>
                <a:cs typeface="Times New Roman"/>
              </a:rPr>
              <a:t>45(3):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315-328</a:t>
            </a:r>
            <a:r>
              <a:rPr lang="zh-CN" altLang="en-US" sz="1200" dirty="0"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latin typeface="Times New Roman"/>
                <a:cs typeface="Times New Roman"/>
              </a:rPr>
              <a:t>2009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2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FC000000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0003.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10a04W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3: K-Complex Detection)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39890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33399"/>
                </a:solidFill>
              </a:rPr>
              <a:t>Sleep Stage</a:t>
            </a:r>
            <a:r>
              <a:rPr lang="zh-CN" altLang="en-US" b="1" u="sng" dirty="0">
                <a:solidFill>
                  <a:srgbClr val="333399"/>
                </a:solidFill>
              </a:rPr>
              <a:t> </a:t>
            </a:r>
            <a:r>
              <a:rPr lang="en-US" altLang="zh-CN" b="1" u="sng" dirty="0">
                <a:solidFill>
                  <a:srgbClr val="333399"/>
                </a:solidFill>
              </a:rPr>
              <a:t>Identification</a:t>
            </a:r>
            <a:endParaRPr lang="en-US" b="1" u="sng" dirty="0">
              <a:solidFill>
                <a:srgbClr val="333399"/>
              </a:solidFill>
            </a:endParaRPr>
          </a:p>
          <a:p>
            <a:pPr lvl="1"/>
            <a:r>
              <a:rPr lang="en-US" i="1" dirty="0">
                <a:solidFill>
                  <a:srgbClr val="333399"/>
                </a:solidFill>
              </a:rPr>
              <a:t>Rapid Eye Movement </a:t>
            </a:r>
            <a:r>
              <a:rPr lang="en-US" dirty="0"/>
              <a:t>(</a:t>
            </a:r>
            <a:r>
              <a:rPr lang="en-US" sz="2378" i="1" dirty="0">
                <a:solidFill>
                  <a:srgbClr val="333399"/>
                </a:solidFill>
              </a:rPr>
              <a:t>REM</a:t>
            </a:r>
            <a:r>
              <a:rPr lang="en-US" dirty="0"/>
              <a:t>) Sleep</a:t>
            </a:r>
          </a:p>
          <a:p>
            <a:pPr lvl="2"/>
            <a:r>
              <a:rPr lang="en-US" sz="1900" dirty="0"/>
              <a:t>A normal stage of sleep characterized by the rapid movement of the eyes  (is relatively easily discernible in PSG)</a:t>
            </a:r>
          </a:p>
          <a:p>
            <a:pPr lvl="2"/>
            <a:r>
              <a:rPr lang="en-US" sz="1900" dirty="0"/>
              <a:t>20%-25% of total sleep time in human adults, memorable dream</a:t>
            </a:r>
          </a:p>
          <a:p>
            <a:pPr lvl="1"/>
            <a:r>
              <a:rPr lang="en-US" sz="2378" i="1" dirty="0">
                <a:solidFill>
                  <a:srgbClr val="333399"/>
                </a:solidFill>
              </a:rPr>
              <a:t>Non-REM </a:t>
            </a:r>
            <a:r>
              <a:rPr lang="en-US" dirty="0"/>
              <a:t>Sleep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N1</a:t>
            </a:r>
            <a:r>
              <a:rPr lang="en-US" sz="1700" dirty="0"/>
              <a:t>: slow eye movement, </a:t>
            </a:r>
            <a:r>
              <a:rPr lang="en-US" sz="1700" dirty="0" err="1"/>
              <a:t>hypnic</a:t>
            </a:r>
            <a:r>
              <a:rPr lang="en-US" sz="1700" dirty="0"/>
              <a:t> jerks at beginning, believe fully awake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N2</a:t>
            </a:r>
            <a:r>
              <a:rPr lang="en-US" sz="1700" dirty="0"/>
              <a:t>: non eye movement, rare dreaming, easily awaken</a:t>
            </a:r>
          </a:p>
          <a:p>
            <a:pPr lvl="2"/>
            <a:r>
              <a:rPr lang="en-US" sz="1700" b="1" dirty="0">
                <a:solidFill>
                  <a:srgbClr val="333399"/>
                </a:solidFill>
              </a:rPr>
              <a:t>N3</a:t>
            </a:r>
            <a:r>
              <a:rPr lang="en-US" sz="1700" dirty="0"/>
              <a:t>: deep sleep, sometimes dreaming, but disconnected, less vivid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r>
              <a:rPr lang="en-US" dirty="0"/>
              <a:t>General sleep order in cycles of </a:t>
            </a:r>
            <a:r>
              <a:rPr lang="en-US" i="1" dirty="0">
                <a:solidFill>
                  <a:srgbClr val="333399"/>
                </a:solidFill>
              </a:rPr>
              <a:t>REM </a:t>
            </a:r>
            <a:r>
              <a:rPr lang="en-US" dirty="0"/>
              <a:t>and </a:t>
            </a:r>
            <a:r>
              <a:rPr lang="en-US" sz="2411" i="1" dirty="0">
                <a:solidFill>
                  <a:srgbClr val="333399"/>
                </a:solidFill>
              </a:rPr>
              <a:t>NREM</a:t>
            </a:r>
            <a:r>
              <a:rPr lang="en-US" dirty="0"/>
              <a:t>: </a:t>
            </a:r>
            <a:r>
              <a:rPr lang="en-US" b="1" dirty="0">
                <a:solidFill>
                  <a:srgbClr val="333399"/>
                </a:solidFill>
              </a:rPr>
              <a:t>N1 </a:t>
            </a:r>
            <a:r>
              <a:rPr lang="en-US" b="1" dirty="0">
                <a:solidFill>
                  <a:srgbClr val="333399"/>
                </a:solidFill>
                <a:sym typeface="Wingdings"/>
              </a:rPr>
              <a:t> N2  N3  N2  REM</a:t>
            </a:r>
          </a:p>
          <a:p>
            <a:pPr lvl="2"/>
            <a:r>
              <a:rPr lang="en-US" sz="1700" dirty="0">
                <a:sym typeface="Wingdings"/>
              </a:rPr>
              <a:t>Early in the night, a greater amount of deep sleep (N3)</a:t>
            </a:r>
          </a:p>
          <a:p>
            <a:pPr lvl="2"/>
            <a:r>
              <a:rPr lang="en-US" sz="1700" dirty="0">
                <a:sym typeface="Wingdings"/>
              </a:rPr>
              <a:t>Later in the night, REM sleep increases, and before natural awakening</a:t>
            </a:r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Vu, </a:t>
            </a:r>
            <a:r>
              <a:rPr lang="en-US" sz="1200" dirty="0" err="1">
                <a:latin typeface="Times New Roman"/>
                <a:cs typeface="Times New Roman"/>
              </a:rPr>
              <a:t>Quan</a:t>
            </a:r>
            <a:r>
              <a:rPr lang="en-US" sz="1200" dirty="0">
                <a:latin typeface="Times New Roman"/>
                <a:cs typeface="Times New Roman"/>
              </a:rPr>
              <a:t>; Li, Gang; </a:t>
            </a:r>
            <a:r>
              <a:rPr lang="en-US" sz="1200" dirty="0" err="1">
                <a:latin typeface="Times New Roman"/>
                <a:cs typeface="Times New Roman"/>
              </a:rPr>
              <a:t>Sukhorukova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Nadezda</a:t>
            </a:r>
            <a:r>
              <a:rPr lang="en-US" sz="1200" dirty="0">
                <a:latin typeface="Times New Roman"/>
                <a:cs typeface="Times New Roman"/>
              </a:rPr>
              <a:t>; </a:t>
            </a:r>
            <a:r>
              <a:rPr lang="en-US" sz="1200" dirty="0" err="1">
                <a:latin typeface="Times New Roman"/>
                <a:cs typeface="Times New Roman"/>
              </a:rPr>
              <a:t>Beliakov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Gleb</a:t>
            </a:r>
            <a:r>
              <a:rPr lang="en-US" sz="1200" dirty="0">
                <a:latin typeface="Times New Roman"/>
                <a:cs typeface="Times New Roman"/>
              </a:rPr>
              <a:t>; Liu, </a:t>
            </a:r>
            <a:r>
              <a:rPr lang="en-US" sz="1200" dirty="0" err="1">
                <a:latin typeface="Times New Roman"/>
                <a:cs typeface="Times New Roman"/>
              </a:rPr>
              <a:t>Shaowu</a:t>
            </a:r>
            <a:r>
              <a:rPr lang="en-US" sz="1200" dirty="0">
                <a:latin typeface="Times New Roman"/>
                <a:cs typeface="Times New Roman"/>
              </a:rPr>
              <a:t>; et al. </a:t>
            </a:r>
            <a:r>
              <a:rPr lang="en-US" sz="1200" i="1" dirty="0">
                <a:latin typeface="Times New Roman"/>
                <a:cs typeface="Times New Roman"/>
              </a:rPr>
              <a:t>K-complex Detection using a Hybrid-Synergic Machine Learning method</a:t>
            </a:r>
            <a:r>
              <a:rPr lang="en-US" sz="1200" dirty="0">
                <a:latin typeface="Times New Roman"/>
                <a:cs typeface="Times New Roman"/>
              </a:rPr>
              <a:t>. IEEE Transactions on SMC(C), PP(99): 1-13.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121609" y="4156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930758"/>
            <a:ext cx="4320480" cy="5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sz="3000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A/</a:t>
            </a:r>
            <a:r>
              <a:rPr lang="en-AU" dirty="0" err="1"/>
              <a:t>Prof.</a:t>
            </a:r>
            <a:r>
              <a:rPr lang="en-AU" dirty="0"/>
              <a:t> Gang Li </a:t>
            </a:r>
          </a:p>
          <a:p>
            <a:pPr lvl="1"/>
            <a:r>
              <a:rPr lang="en-AU" sz="2000" b="1" u="sng" dirty="0">
                <a:solidFill>
                  <a:schemeClr val="accent6"/>
                </a:solidFill>
              </a:rPr>
              <a:t>IEEE Technical Committee</a:t>
            </a:r>
          </a:p>
          <a:p>
            <a:pPr lvl="2">
              <a:buFont typeface="Arial"/>
              <a:buChar char="•"/>
            </a:pPr>
            <a:r>
              <a:rPr lang="en-AU" i="1" dirty="0"/>
              <a:t>IEEE Task Force on EDM (Vice chair)</a:t>
            </a:r>
          </a:p>
          <a:p>
            <a:pPr lvl="2">
              <a:buFont typeface="Arial"/>
              <a:buChar char="•"/>
            </a:pPr>
            <a:r>
              <a:rPr lang="en-AU" b="1" i="1" dirty="0"/>
              <a:t>Data Mining and Big Data Analytics </a:t>
            </a:r>
            <a:r>
              <a:rPr lang="en-AU" i="1" dirty="0"/>
              <a:t>(Vice Chair 2017)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Architecture and Engineering</a:t>
            </a:r>
            <a:r>
              <a:rPr lang="en-AU" dirty="0"/>
              <a:t> </a:t>
            </a:r>
          </a:p>
          <a:p>
            <a:pPr lvl="2">
              <a:buFont typeface="Arial"/>
              <a:buChar char="•"/>
            </a:pPr>
            <a:r>
              <a:rPr lang="en-AU" i="1" dirty="0"/>
              <a:t>Enterprise Information </a:t>
            </a:r>
            <a:r>
              <a:rPr lang="en-AU" i="1" dirty="0" smtClean="0"/>
              <a:t>Systems</a:t>
            </a:r>
          </a:p>
          <a:p>
            <a:pPr lvl="1"/>
            <a:r>
              <a:rPr lang="en-AU" altLang="zh-CN" sz="2000" b="1" u="sng" dirty="0">
                <a:solidFill>
                  <a:schemeClr val="accent6"/>
                </a:solidFill>
              </a:rPr>
              <a:t>Deakin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University Thesis Examination Committee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SEBE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AU" altLang="zh-CN" dirty="0">
                <a:solidFill>
                  <a:prstClr val="black"/>
                </a:solidFill>
              </a:rPr>
              <a:t>Faculty HDR </a:t>
            </a:r>
            <a:r>
              <a:rPr lang="en-US" altLang="zh-CN" dirty="0">
                <a:solidFill>
                  <a:prstClr val="black"/>
                </a:solidFill>
              </a:rPr>
              <a:t>Director</a:t>
            </a:r>
            <a:endParaRPr lang="en-AU" altLang="zh-CN" dirty="0">
              <a:solidFill>
                <a:prstClr val="black"/>
              </a:solidFill>
            </a:endParaRP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Current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S578/S678/S778/S779 (Master of Information Technology)</a:t>
            </a:r>
          </a:p>
          <a:p>
            <a:pPr lvl="2">
              <a:buFont typeface="Arial"/>
              <a:buChar char="•"/>
            </a:pPr>
            <a:r>
              <a:rPr lang="en-AU" altLang="zh-CN" dirty="0">
                <a:solidFill>
                  <a:prstClr val="black"/>
                </a:solidFill>
              </a:rPr>
              <a:t>Founding Director for 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S306 (Bachelor of Computer Science)</a:t>
            </a:r>
          </a:p>
          <a:p>
            <a:pPr lvl="3">
              <a:buFont typeface="Arial"/>
              <a:buChar char="•"/>
            </a:pPr>
            <a:r>
              <a:rPr lang="en-AU" altLang="zh-CN" i="1" dirty="0">
                <a:solidFill>
                  <a:prstClr val="black"/>
                </a:solidFill>
              </a:rPr>
              <a:t>S777 (Master of Data Analytics</a:t>
            </a:r>
            <a:r>
              <a:rPr lang="en-AU" altLang="zh-CN" i="1" dirty="0" smtClean="0">
                <a:solidFill>
                  <a:prstClr val="black"/>
                </a:solidFill>
              </a:rPr>
              <a:t>)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67" y="2780928"/>
            <a:ext cx="238675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4</a:t>
            </a:r>
            <a:r>
              <a:rPr lang="en-US" sz="2200" dirty="0"/>
              <a:t>: </a:t>
            </a:r>
            <a:r>
              <a:rPr lang="en-US" altLang="zh-CN" sz="2200" dirty="0"/>
              <a:t>Trajectory</a:t>
            </a:r>
            <a:r>
              <a:rPr lang="zh-CN" altLang="en-US" sz="2200" dirty="0"/>
              <a:t> </a:t>
            </a:r>
            <a:r>
              <a:rPr lang="en-US" altLang="zh-CN" sz="2200" dirty="0"/>
              <a:t>Analysis</a:t>
            </a:r>
            <a:r>
              <a:rPr lang="en-US" sz="2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5703639"/>
            <a:ext cx="7002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/>
                <a:cs typeface="Times New Roman"/>
              </a:rPr>
              <a:t>Xiaofeng</a:t>
            </a:r>
            <a:r>
              <a:rPr lang="en-US" sz="1200" dirty="0">
                <a:latin typeface="Times New Roman"/>
                <a:cs typeface="Times New Roman"/>
              </a:rPr>
              <a:t> Wang, Gang Li, </a:t>
            </a:r>
            <a:r>
              <a:rPr lang="en-US" sz="1200" dirty="0" err="1">
                <a:latin typeface="Times New Roman"/>
                <a:cs typeface="Times New Roman"/>
              </a:rPr>
              <a:t>Guang</a:t>
            </a:r>
            <a:r>
              <a:rPr lang="en-US" sz="1200" dirty="0">
                <a:latin typeface="Times New Roman"/>
                <a:cs typeface="Times New Roman"/>
              </a:rPr>
              <a:t> Jiang, </a:t>
            </a:r>
            <a:r>
              <a:rPr lang="en-US" sz="1200" dirty="0" err="1">
                <a:latin typeface="Times New Roman"/>
                <a:cs typeface="Times New Roman"/>
              </a:rPr>
              <a:t>Zhongzhi</a:t>
            </a:r>
            <a:r>
              <a:rPr lang="en-US" sz="1200" dirty="0">
                <a:latin typeface="Times New Roman"/>
                <a:cs typeface="Times New Roman"/>
              </a:rPr>
              <a:t> Shi. </a:t>
            </a:r>
            <a:r>
              <a:rPr lang="en-US" sz="1200" i="1" dirty="0">
                <a:latin typeface="Times New Roman"/>
                <a:cs typeface="Times New Roman"/>
              </a:rPr>
              <a:t>Semantic Trajectory based Event Detection and Event Pattern Minin</a:t>
            </a:r>
            <a:r>
              <a:rPr lang="en-US" sz="1200" dirty="0">
                <a:latin typeface="Times New Roman"/>
                <a:cs typeface="Times New Roman"/>
              </a:rPr>
              <a:t>g, Knowledge and Information Systems (KAIS), pp. 1-25, 2011.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460" y="1572469"/>
            <a:ext cx="5033020" cy="39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146" y="2134576"/>
            <a:ext cx="2505790" cy="16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P.R. Applications</a:t>
            </a:r>
            <a:br>
              <a:rPr lang="en-US" dirty="0"/>
            </a:br>
            <a:r>
              <a:rPr lang="en-US" sz="2200" dirty="0"/>
              <a:t>(Case </a:t>
            </a:r>
            <a:r>
              <a:rPr lang="en-US" altLang="zh-CN" sz="2200" dirty="0"/>
              <a:t>5</a:t>
            </a:r>
            <a:r>
              <a:rPr lang="en-US" sz="2200" dirty="0"/>
              <a:t>: Video Surveillance)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836640" y="6376243"/>
            <a:ext cx="3543672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</a:p>
        </p:txBody>
      </p:sp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pic>
        <p:nvPicPr>
          <p:cNvPr id="3" name="Nam_CVP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768" y="1412776"/>
            <a:ext cx="6120680" cy="468052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8" name="Picture 2" descr="SO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45" y="1571612"/>
            <a:ext cx="4486269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0"/>
          <p:cNvGrpSpPr/>
          <p:nvPr/>
        </p:nvGrpSpPr>
        <p:grpSpPr>
          <a:xfrm>
            <a:off x="4857752" y="1301902"/>
            <a:ext cx="2315106" cy="2500330"/>
            <a:chOff x="6000760" y="1285860"/>
            <a:chExt cx="2315106" cy="2500330"/>
          </a:xfrm>
        </p:grpSpPr>
        <p:pic>
          <p:nvPicPr>
            <p:cNvPr id="10" name="Picture 9" descr="SOMTM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643050"/>
              <a:ext cx="2315106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031254" y="12858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1</a:t>
              </a:r>
              <a:endParaRPr lang="en-US" sz="1600" dirty="0"/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5000628" y="1454302"/>
            <a:ext cx="2388781" cy="2562244"/>
            <a:chOff x="6143636" y="1438260"/>
            <a:chExt cx="2388781" cy="2562244"/>
          </a:xfrm>
        </p:grpSpPr>
        <p:sp>
          <p:nvSpPr>
            <p:cNvPr id="13" name="TextBox 12"/>
            <p:cNvSpPr txBox="1"/>
            <p:nvPr/>
          </p:nvSpPr>
          <p:spPr>
            <a:xfrm>
              <a:off x="6183654" y="14382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2</a:t>
              </a:r>
              <a:endParaRPr lang="en-US" sz="1600" dirty="0"/>
            </a:p>
          </p:txBody>
        </p:sp>
        <p:pic>
          <p:nvPicPr>
            <p:cNvPr id="14" name="Picture 4" descr="SOMT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1785926"/>
              <a:ext cx="2388781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33"/>
          <p:cNvGrpSpPr/>
          <p:nvPr/>
        </p:nvGrpSpPr>
        <p:grpSpPr>
          <a:xfrm>
            <a:off x="5143505" y="1606702"/>
            <a:ext cx="2388782" cy="2552720"/>
            <a:chOff x="6286513" y="1590660"/>
            <a:chExt cx="2388782" cy="2552720"/>
          </a:xfrm>
        </p:grpSpPr>
        <p:sp>
          <p:nvSpPr>
            <p:cNvPr id="16" name="TextBox 15"/>
            <p:cNvSpPr txBox="1"/>
            <p:nvPr/>
          </p:nvSpPr>
          <p:spPr>
            <a:xfrm>
              <a:off x="6336054" y="1590660"/>
              <a:ext cx="145661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Travel Mode: 3</a:t>
              </a:r>
              <a:endParaRPr lang="en-US" sz="1600" dirty="0"/>
            </a:p>
          </p:txBody>
        </p:sp>
        <p:pic>
          <p:nvPicPr>
            <p:cNvPr id="17" name="Picture 5" descr="SOMTM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86513" y="1928802"/>
              <a:ext cx="2388782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37"/>
          <p:cNvGrpSpPr/>
          <p:nvPr/>
        </p:nvGrpSpPr>
        <p:grpSpPr>
          <a:xfrm>
            <a:off x="5345446" y="1759102"/>
            <a:ext cx="2329223" cy="2471758"/>
            <a:chOff x="6488454" y="1743060"/>
            <a:chExt cx="2329223" cy="2471758"/>
          </a:xfrm>
        </p:grpSpPr>
        <p:sp>
          <p:nvSpPr>
            <p:cNvPr id="19" name="TextBox 18"/>
            <p:cNvSpPr txBox="1"/>
            <p:nvPr/>
          </p:nvSpPr>
          <p:spPr>
            <a:xfrm>
              <a:off x="6488454" y="1743060"/>
              <a:ext cx="1205779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</a:t>
              </a:r>
              <a:r>
                <a:rPr lang="en-AU" sz="1600" dirty="0"/>
                <a:t>: 1</a:t>
              </a:r>
              <a:endParaRPr lang="en-US" sz="1600" dirty="0"/>
            </a:p>
          </p:txBody>
        </p:sp>
        <p:pic>
          <p:nvPicPr>
            <p:cNvPr id="20" name="Picture 6" descr="SOMLa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0826" y="2071678"/>
              <a:ext cx="2316851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/>
          <p:nvPr/>
        </p:nvGrpSpPr>
        <p:grpSpPr>
          <a:xfrm>
            <a:off x="5464343" y="1911502"/>
            <a:ext cx="2395915" cy="2517630"/>
            <a:chOff x="6286511" y="1911502"/>
            <a:chExt cx="2395915" cy="2517630"/>
          </a:xfrm>
        </p:grpSpPr>
        <p:sp>
          <p:nvSpPr>
            <p:cNvPr id="22" name="TextBox 21"/>
            <p:cNvSpPr txBox="1"/>
            <p:nvPr/>
          </p:nvSpPr>
          <p:spPr>
            <a:xfrm>
              <a:off x="6320014" y="1911502"/>
              <a:ext cx="526105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</a:t>
              </a:r>
            </a:p>
          </p:txBody>
        </p:sp>
        <p:pic>
          <p:nvPicPr>
            <p:cNvPr id="23" name="Picture 7" descr="SOMA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1" y="2214554"/>
              <a:ext cx="239591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3"/>
          <p:cNvGrpSpPr/>
          <p:nvPr/>
        </p:nvGrpSpPr>
        <p:grpSpPr>
          <a:xfrm>
            <a:off x="5646574" y="2063902"/>
            <a:ext cx="2338563" cy="2436668"/>
            <a:chOff x="6468742" y="2063902"/>
            <a:chExt cx="2338563" cy="2436668"/>
          </a:xfrm>
        </p:grpSpPr>
        <p:pic>
          <p:nvPicPr>
            <p:cNvPr id="25" name="Picture 8" descr="SOMIC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68742" y="2357430"/>
              <a:ext cx="2338563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72414" y="2063902"/>
              <a:ext cx="801823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Income</a:t>
              </a:r>
            </a:p>
          </p:txBody>
        </p:sp>
      </p:grpSp>
      <p:grpSp>
        <p:nvGrpSpPr>
          <p:cNvPr id="27" name="Group 46"/>
          <p:cNvGrpSpPr/>
          <p:nvPr/>
        </p:nvGrpSpPr>
        <p:grpSpPr>
          <a:xfrm>
            <a:off x="5782180" y="2216302"/>
            <a:ext cx="2325370" cy="2474380"/>
            <a:chOff x="6604348" y="2216302"/>
            <a:chExt cx="2325370" cy="2474380"/>
          </a:xfrm>
        </p:grpSpPr>
        <p:pic>
          <p:nvPicPr>
            <p:cNvPr id="28" name="Picture 9" descr="SOMHK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04348" y="2539660"/>
              <a:ext cx="2325370" cy="21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24814" y="2216302"/>
              <a:ext cx="1752404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HK Length of Stay</a:t>
              </a: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6000760" y="2500307"/>
            <a:ext cx="2286016" cy="2428890"/>
            <a:chOff x="5827299" y="2082951"/>
            <a:chExt cx="3274386" cy="2553184"/>
          </a:xfrm>
        </p:grpSpPr>
        <p:pic>
          <p:nvPicPr>
            <p:cNvPr id="31" name="Picture 10" descr="SOMIEX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27299" y="2443401"/>
              <a:ext cx="3274386" cy="219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134273" y="2082951"/>
              <a:ext cx="2455790" cy="3558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Travel Experience</a:t>
              </a: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6254428" y="2802100"/>
            <a:ext cx="2292753" cy="2399324"/>
            <a:chOff x="6608774" y="2601312"/>
            <a:chExt cx="2292753" cy="2399324"/>
          </a:xfrm>
        </p:grpSpPr>
        <p:pic>
          <p:nvPicPr>
            <p:cNvPr id="34" name="Picture 11" descr="SOMTP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43702" y="2912892"/>
              <a:ext cx="2257825" cy="20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08774" y="2601312"/>
              <a:ext cx="1200137" cy="338554"/>
            </a:xfrm>
            <a:prstGeom prst="rect">
              <a:avLst/>
            </a:prstGeom>
            <a:solidFill>
              <a:srgbClr val="FFE6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Travel Party</a:t>
              </a:r>
            </a:p>
          </p:txBody>
        </p:sp>
      </p:grp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28596" y="535782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3714744" y="5214950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Fully 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1643042" y="4643446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3786182" y="2071678"/>
            <a:ext cx="1056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partially</a:t>
            </a:r>
            <a:br>
              <a:rPr lang="en-AU" sz="1800" dirty="0">
                <a:solidFill>
                  <a:srgbClr val="000000"/>
                </a:solidFill>
              </a:rPr>
            </a:br>
            <a:r>
              <a:rPr lang="en-AU" sz="1800" dirty="0">
                <a:solidFill>
                  <a:srgbClr val="000000"/>
                </a:solidFill>
              </a:rPr>
              <a:t>packaged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1214414" y="5072074"/>
            <a:ext cx="479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old</a:t>
            </a: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142976" y="2786058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High income</a:t>
            </a: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428992" y="4286256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</a:rPr>
              <a:t>Low income</a:t>
            </a:r>
          </a:p>
        </p:txBody>
      </p:sp>
    </p:spTree>
    <p:extLst>
      <p:ext uri="{BB962C8B-B14F-4D97-AF65-F5344CB8AC3E}">
        <p14:creationId xmlns:p14="http://schemas.microsoft.com/office/powerpoint/2010/main" val="32292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0" grpId="1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kern="0" dirty="0"/>
              <a:t>Negative Association Rule </a:t>
            </a:r>
            <a:r>
              <a:rPr lang="en-AU" kern="0" dirty="0" smtClean="0"/>
              <a:t>Mining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57158" y="1357298"/>
            <a:ext cx="1071570" cy="978218"/>
          </a:xfrm>
          <a:prstGeom prst="flowChartMagneticDisk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 smtClean="0"/>
              <a:t>Transaction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</a:t>
            </a:r>
          </a:p>
        </p:txBody>
      </p:sp>
      <p:cxnSp>
        <p:nvCxnSpPr>
          <p:cNvPr id="12" name="Straight Arrow Connector 11"/>
          <p:cNvCxnSpPr>
            <a:stCxn id="50" idx="3"/>
            <a:endCxn id="32" idx="1"/>
          </p:cNvCxnSpPr>
          <p:nvPr/>
        </p:nvCxnSpPr>
        <p:spPr bwMode="auto">
          <a:xfrm flipV="1">
            <a:off x="1592914" y="2344301"/>
            <a:ext cx="550194" cy="60534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7" idx="4"/>
            <a:endCxn id="32" idx="1"/>
          </p:cNvCxnSpPr>
          <p:nvPr/>
        </p:nvCxnSpPr>
        <p:spPr bwMode="auto">
          <a:xfrm>
            <a:off x="1428728" y="1846407"/>
            <a:ext cx="714380" cy="497894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00430" y="135729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anose="05000000000000000000" pitchFamily="2" charset="2"/>
              </a:rPr>
              <a:t>UB) ≥ </a:t>
            </a:r>
            <a:r>
              <a:rPr lang="en-US" sz="1800" dirty="0" err="1" smtClean="0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86" y="371475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Sup(A</a:t>
            </a:r>
            <a:r>
              <a:rPr lang="en-US" sz="1800" dirty="0" smtClean="0">
                <a:sym typeface="Wingdings" panose="05000000000000000000" pitchFamily="2" charset="2"/>
              </a:rPr>
              <a:t>UB) &lt; </a:t>
            </a:r>
            <a:r>
              <a:rPr lang="en-US" sz="1800" dirty="0" err="1" smtClean="0">
                <a:sym typeface="Wingdings" panose="05000000000000000000" pitchFamily="2" charset="2"/>
              </a:rPr>
              <a:t>min_sup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143108" y="1928802"/>
            <a:ext cx="1500198" cy="83099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Generating Targeted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cxnSp>
        <p:nvCxnSpPr>
          <p:cNvPr id="34" name="Straight Arrow Connector 33"/>
          <p:cNvCxnSpPr>
            <a:stCxn id="32" idx="3"/>
            <a:endCxn id="41" idx="1"/>
          </p:cNvCxnSpPr>
          <p:nvPr/>
        </p:nvCxnSpPr>
        <p:spPr bwMode="auto">
          <a:xfrm flipV="1">
            <a:off x="3643306" y="2339924"/>
            <a:ext cx="571504" cy="4377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1" idx="3"/>
            <a:endCxn id="78" idx="1"/>
          </p:cNvCxnSpPr>
          <p:nvPr/>
        </p:nvCxnSpPr>
        <p:spPr bwMode="auto">
          <a:xfrm>
            <a:off x="5715008" y="2339924"/>
            <a:ext cx="785818" cy="8753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86414" y="1714488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anose="05000000000000000000" pitchFamily="2" charset="2"/>
              </a:rPr>
              <a:t>UB) ≥ </a:t>
            </a:r>
            <a:r>
              <a:rPr lang="en-US" sz="1800" dirty="0" err="1" smtClean="0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14810" y="1785926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143108" y="3857628"/>
            <a:ext cx="1500198" cy="1107996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Candidate Interesting </a:t>
            </a:r>
            <a:r>
              <a:rPr lang="en-US" sz="1800" b="1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Item-set</a:t>
            </a:r>
          </a:p>
        </p:txBody>
      </p:sp>
      <p:cxnSp>
        <p:nvCxnSpPr>
          <p:cNvPr id="62" name="Straight Arrow Connector 61"/>
          <p:cNvCxnSpPr>
            <a:stCxn id="32" idx="2"/>
            <a:endCxn id="53" idx="0"/>
          </p:cNvCxnSpPr>
          <p:nvPr/>
        </p:nvCxnSpPr>
        <p:spPr bwMode="auto">
          <a:xfrm rot="5400000">
            <a:off x="2344293" y="3308713"/>
            <a:ext cx="1097829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53" idx="2"/>
          </p:cNvCxnSpPr>
          <p:nvPr/>
        </p:nvCxnSpPr>
        <p:spPr bwMode="auto">
          <a:xfrm rot="5400000">
            <a:off x="2661387" y="5197444"/>
            <a:ext cx="46364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77"/>
          <p:cNvSpPr/>
          <p:nvPr/>
        </p:nvSpPr>
        <p:spPr bwMode="auto">
          <a:xfrm>
            <a:off x="6500826" y="2071678"/>
            <a:ext cx="1571636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r>
              <a:rPr lang="en-US" sz="1800" dirty="0" smtClean="0"/>
              <a:t>Interesting Positive Item-set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071670" y="5460041"/>
            <a:ext cx="1643074" cy="49244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 smtClean="0"/>
              <a:t>Interesting Negative Item-set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286" y="500063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lever(A</a:t>
            </a:r>
            <a:r>
              <a:rPr lang="en-US" sz="1800" dirty="0" smtClean="0">
                <a:sym typeface="Wingdings" panose="05000000000000000000" pitchFamily="2" charset="2"/>
              </a:rPr>
              <a:t>U~B) ≥ </a:t>
            </a:r>
            <a:r>
              <a:rPr lang="en-US" sz="1800" dirty="0" err="1" smtClean="0">
                <a:sym typeface="Wingdings" panose="05000000000000000000" pitchFamily="2" charset="2"/>
              </a:rPr>
              <a:t>min_lever</a:t>
            </a:r>
            <a:endParaRPr lang="en-US" sz="18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6500826" y="3643314"/>
            <a:ext cx="1500198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Positive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Rules</a:t>
            </a:r>
          </a:p>
        </p:txBody>
      </p:sp>
      <p:cxnSp>
        <p:nvCxnSpPr>
          <p:cNvPr id="88" name="Straight Arrow Connector 87"/>
          <p:cNvCxnSpPr/>
          <p:nvPr/>
        </p:nvCxnSpPr>
        <p:spPr bwMode="auto">
          <a:xfrm rot="5400000">
            <a:off x="6929457" y="3143245"/>
            <a:ext cx="1000132" cy="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79" idx="3"/>
            <a:endCxn id="97" idx="1"/>
          </p:cNvCxnSpPr>
          <p:nvPr/>
        </p:nvCxnSpPr>
        <p:spPr bwMode="auto">
          <a:xfrm>
            <a:off x="3714744" y="5706263"/>
            <a:ext cx="1000132" cy="17506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4714876" y="5446770"/>
            <a:ext cx="1285884" cy="55399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 Rules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06702" y="507207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anose="05000000000000000000" pitchFamily="2" charset="2"/>
              </a:rPr>
              <a:t>~B) ≥ </a:t>
            </a:r>
            <a:r>
              <a:rPr lang="en-US" sz="1800" dirty="0" err="1" smtClean="0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4810" y="3286124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confi</a:t>
            </a:r>
            <a:r>
              <a:rPr lang="en-US" sz="1800" dirty="0" smtClean="0"/>
              <a:t>(A</a:t>
            </a:r>
            <a:r>
              <a:rPr lang="en-US" sz="1800" dirty="0" smtClean="0">
                <a:sym typeface="Wingdings" panose="05000000000000000000" pitchFamily="2" charset="2"/>
              </a:rPr>
              <a:t>~B) ≥ </a:t>
            </a:r>
            <a:r>
              <a:rPr lang="en-US" sz="1800" dirty="0" err="1" smtClean="0">
                <a:sym typeface="Wingdings" panose="05000000000000000000" pitchFamily="2" charset="2"/>
              </a:rPr>
              <a:t>min_confi</a:t>
            </a:r>
            <a:endParaRPr lang="en-US" sz="1800" dirty="0"/>
          </a:p>
        </p:txBody>
      </p:sp>
      <p:sp>
        <p:nvSpPr>
          <p:cNvPr id="113" name="Flowchart: Card 112"/>
          <p:cNvSpPr/>
          <p:nvPr/>
        </p:nvSpPr>
        <p:spPr bwMode="auto">
          <a:xfrm>
            <a:off x="6715140" y="5357826"/>
            <a:ext cx="1819409" cy="917258"/>
          </a:xfrm>
          <a:prstGeom prst="flowChartPunchedCard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smtClean="0"/>
              <a:t>Reporting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smtClean="0"/>
              <a:t>Rules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 bwMode="auto">
          <a:xfrm flipV="1">
            <a:off x="5929322" y="5786454"/>
            <a:ext cx="785818" cy="1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 rot="5400000">
            <a:off x="6894529" y="4749809"/>
            <a:ext cx="1071570" cy="158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214282" y="2643182"/>
            <a:ext cx="1378632" cy="612934"/>
          </a:xfrm>
          <a:prstGeom prst="round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User specified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800" dirty="0" smtClean="0"/>
              <a:t>Target Item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2" grpId="0" animBg="1"/>
      <p:bldP spid="55" grpId="0"/>
      <p:bldP spid="41" grpId="0" animBg="1"/>
      <p:bldP spid="53" grpId="0" animBg="1"/>
      <p:bldP spid="78" grpId="0" animBg="1"/>
      <p:bldP spid="79" grpId="0" animBg="1"/>
      <p:bldP spid="86" grpId="0"/>
      <p:bldP spid="87" grpId="0" animBg="1"/>
      <p:bldP spid="97" grpId="0" animBg="1"/>
      <p:bldP spid="98" grpId="0"/>
      <p:bldP spid="101" grpId="0"/>
      <p:bldP spid="1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Contrast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484313"/>
            <a:ext cx="5246695" cy="4824412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Contrast Targeted Rules Algorithm (CTR): </a:t>
            </a:r>
          </a:p>
          <a:p>
            <a:pPr lvl="1"/>
            <a:r>
              <a:rPr lang="en-US" altLang="zh-CN" sz="2400" dirty="0" smtClean="0">
                <a:ea typeface="宋体" panose="02010600030101010101" pitchFamily="2" charset="-122"/>
              </a:rPr>
              <a:t>Detect the changes of rules strength between differences year data set.</a:t>
            </a:r>
          </a:p>
          <a:p>
            <a:pPr lvl="1"/>
            <a:r>
              <a:rPr lang="en-US" altLang="zh-CN" sz="2400" dirty="0" smtClean="0">
                <a:ea typeface="宋体" panose="02010600030101010101" pitchFamily="2" charset="-122"/>
              </a:rPr>
              <a:t>Tracing  the trend for predicting future potential.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6" name="Document"/>
          <p:cNvSpPr>
            <a:spLocks noEditPoints="1" noChangeArrowheads="1"/>
          </p:cNvSpPr>
          <p:nvPr/>
        </p:nvSpPr>
        <p:spPr bwMode="auto">
          <a:xfrm>
            <a:off x="1700079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7" name="Document"/>
          <p:cNvSpPr>
            <a:spLocks noEditPoints="1" noChangeArrowheads="1"/>
          </p:cNvSpPr>
          <p:nvPr/>
        </p:nvSpPr>
        <p:spPr bwMode="auto">
          <a:xfrm>
            <a:off x="2914525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8" name="Document"/>
          <p:cNvSpPr>
            <a:spLocks noEditPoints="1" noChangeArrowheads="1"/>
          </p:cNvSpPr>
          <p:nvPr/>
        </p:nvSpPr>
        <p:spPr bwMode="auto">
          <a:xfrm>
            <a:off x="4128971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9" name="Document"/>
          <p:cNvSpPr>
            <a:spLocks noEditPoints="1" noChangeArrowheads="1"/>
          </p:cNvSpPr>
          <p:nvPr/>
        </p:nvSpPr>
        <p:spPr bwMode="auto">
          <a:xfrm>
            <a:off x="6200673" y="4857760"/>
            <a:ext cx="928694" cy="107157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72243" y="535782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5343417" y="5286388"/>
            <a:ext cx="714380" cy="214314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60" y="414338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  <p:grpSp>
        <p:nvGrpSpPr>
          <p:cNvPr id="4" name="Group 28"/>
          <p:cNvGrpSpPr/>
          <p:nvPr/>
        </p:nvGrpSpPr>
        <p:grpSpPr>
          <a:xfrm>
            <a:off x="5715008" y="2000240"/>
            <a:ext cx="2991241" cy="1759691"/>
            <a:chOff x="5715008" y="2000240"/>
            <a:chExt cx="2991241" cy="1759691"/>
          </a:xfrm>
        </p:grpSpPr>
        <p:sp>
          <p:nvSpPr>
            <p:cNvPr id="264194" name="Document"/>
            <p:cNvSpPr>
              <a:spLocks noEditPoints="1" noChangeArrowheads="1"/>
            </p:cNvSpPr>
            <p:nvPr/>
          </p:nvSpPr>
          <p:spPr bwMode="auto">
            <a:xfrm>
              <a:off x="5715008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 smtClean="0"/>
                <a:t>2008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6578" y="2357430"/>
              <a:ext cx="857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V.S</a:t>
              </a:r>
              <a:endParaRPr lang="en-US" sz="2800" dirty="0"/>
            </a:p>
          </p:txBody>
        </p:sp>
        <p:sp>
          <p:nvSpPr>
            <p:cNvPr id="14" name="Document"/>
            <p:cNvSpPr>
              <a:spLocks noEditPoints="1" noChangeArrowheads="1"/>
            </p:cNvSpPr>
            <p:nvPr/>
          </p:nvSpPr>
          <p:spPr bwMode="auto">
            <a:xfrm>
              <a:off x="7643834" y="2000240"/>
              <a:ext cx="928694" cy="1071570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 smtClean="0"/>
                <a:t>2010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8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anose="02010600030101010101" pitchFamily="2" charset="-122"/>
                </a:rPr>
                <a:t>A</a:t>
              </a:r>
              <a:r>
                <a:rPr lang="en-US" altLang="zh-CN" kern="0" dirty="0" smtClean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 smtClean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15272" y="3214686"/>
              <a:ext cx="990977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kern="0" dirty="0" smtClean="0">
                  <a:ea typeface="宋体" panose="02010600030101010101" pitchFamily="2" charset="-122"/>
                </a:rPr>
                <a:t>A</a:t>
              </a:r>
              <a:r>
                <a:rPr lang="en-US" altLang="zh-CN" kern="0" dirty="0" smtClean="0">
                  <a:ea typeface="宋体" panose="02010600030101010101" pitchFamily="2" charset="-122"/>
                  <a:sym typeface="Wingdings" panose="05000000000000000000" pitchFamily="2" charset="2"/>
                </a:rPr>
                <a:t></a:t>
              </a:r>
              <a:r>
                <a:rPr lang="en-US" altLang="zh-CN" kern="0" dirty="0" smtClean="0">
                  <a:ea typeface="宋体" panose="02010600030101010101" pitchFamily="2" charset="-122"/>
                </a:rPr>
                <a:t>B 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892" y="2928934"/>
              <a:ext cx="457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?</a:t>
              </a:r>
              <a:endParaRPr lang="en-US" sz="48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357422" y="4357694"/>
            <a:ext cx="214314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anose="02010600030101010101" pitchFamily="2" charset="-122"/>
              </a:rPr>
              <a:t>A</a:t>
            </a:r>
            <a:r>
              <a:rPr lang="en-US" altLang="zh-CN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 smtClean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7950" y="4357694"/>
            <a:ext cx="1357322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kern="0" dirty="0" smtClean="0">
                <a:ea typeface="宋体" panose="02010600030101010101" pitchFamily="2" charset="-122"/>
              </a:rPr>
              <a:t>A</a:t>
            </a:r>
            <a:r>
              <a:rPr lang="en-US" altLang="zh-CN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kern="0" dirty="0" smtClean="0">
                <a:ea typeface="宋体" panose="02010600030101010101" pitchFamily="2" charset="-122"/>
              </a:rPr>
              <a:t>B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4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2. Information Abuse Prevention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u="sng" dirty="0"/>
              <a:t>Information Abuse: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The compromise of information for which the data stakeholders are not willing to disclose.</a:t>
            </a:r>
            <a:endParaRPr lang="en-AU" dirty="0"/>
          </a:p>
          <a:p>
            <a:pPr lvl="1"/>
            <a:r>
              <a:rPr lang="en-US" dirty="0"/>
              <a:t>It depends on the nature of the information, the involved internal or external users, and the ways in which the organization grants the access to or releases the information. </a:t>
            </a:r>
            <a:r>
              <a:rPr lang="en-AU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9598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5677"/>
          <a:stretch>
            <a:fillRect/>
          </a:stretch>
        </p:blipFill>
        <p:spPr>
          <a:xfrm>
            <a:off x="4644008" y="1639341"/>
            <a:ext cx="4038600" cy="45259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an adversary?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Every user is potentially an adversary</a:t>
            </a:r>
          </a:p>
          <a:p>
            <a:pPr lvl="1"/>
            <a:r>
              <a:rPr lang="en-US" dirty="0"/>
              <a:t>After data is released, we cannot prevent any user from performing any type of analysis on the released data</a:t>
            </a:r>
          </a:p>
          <a:p>
            <a:pPr lvl="1"/>
            <a:r>
              <a:rPr lang="en-US" dirty="0"/>
              <a:t>Worst case scenario</a:t>
            </a:r>
          </a:p>
          <a:p>
            <a:pPr lvl="2"/>
            <a:r>
              <a:rPr lang="en-US" dirty="0"/>
              <a:t>Must account for disclosure risk from any and all types of analyses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5273"/>
          <a:stretch/>
        </p:blipFill>
        <p:spPr>
          <a:xfrm>
            <a:off x="4644008" y="1667717"/>
            <a:ext cx="4038600" cy="44584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29288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9880"/>
            <a:ext cx="8229600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Breach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9166"/>
            <a:ext cx="8229600" cy="31680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</p:spTree>
    <p:extLst>
      <p:ext uri="{BB962C8B-B14F-4D97-AF65-F5344CB8AC3E}">
        <p14:creationId xmlns:p14="http://schemas.microsoft.com/office/powerpoint/2010/main" val="13237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O.S.N. a Secure Place to Show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00200"/>
            <a:ext cx="80752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rankings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04211"/>
              </p:ext>
            </p:extLst>
          </p:nvPr>
        </p:nvGraphicFramePr>
        <p:xfrm>
          <a:off x="1463554" y="1196752"/>
          <a:ext cx="6636838" cy="423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342">
                <a:tc>
                  <a:txBody>
                    <a:bodyPr/>
                    <a:lstStyle/>
                    <a:p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Benchmark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2012-13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2013-14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2014-15</a:t>
                      </a:r>
                      <a:endParaRPr lang="en-AU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382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QS</a:t>
                      </a:r>
                      <a:r>
                        <a:rPr lang="en-AU" sz="1400" baseline="30000" dirty="0" smtClean="0"/>
                        <a:t>#</a:t>
                      </a:r>
                      <a:endParaRPr lang="en-AU" sz="1400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</a:p>
                    <a:p>
                      <a:r>
                        <a:rPr lang="en-AU" sz="1400" dirty="0" smtClean="0"/>
                        <a:t>Under</a:t>
                      </a:r>
                      <a:r>
                        <a:rPr lang="en-AU" sz="1400" baseline="0" dirty="0" smtClean="0"/>
                        <a:t> 50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425</a:t>
                      </a:r>
                    </a:p>
                    <a:p>
                      <a:pPr algn="ctr"/>
                      <a:r>
                        <a:rPr lang="en-AU" sz="1400" dirty="0" smtClean="0"/>
                        <a:t>23</a:t>
                      </a:r>
                    </a:p>
                    <a:p>
                      <a:pPr algn="ctr"/>
                      <a:r>
                        <a:rPr lang="en-AU" sz="1400" dirty="0" smtClean="0"/>
                        <a:t>5</a:t>
                      </a:r>
                    </a:p>
                    <a:p>
                      <a:pPr algn="ctr"/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380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360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</a:p>
                    <a:p>
                      <a:pPr algn="ctr"/>
                      <a:r>
                        <a:rPr lang="en-AU" sz="1400" dirty="0" smtClean="0"/>
                        <a:t>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8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375</a:t>
                      </a:r>
                    </a:p>
                    <a:p>
                      <a:pPr algn="ctr"/>
                      <a:r>
                        <a:rPr lang="en-AU" sz="1400" dirty="0" smtClean="0"/>
                        <a:t>15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375</a:t>
                      </a:r>
                    </a:p>
                    <a:p>
                      <a:pPr algn="ctr"/>
                      <a:r>
                        <a:rPr lang="en-AU" sz="1400" dirty="0" smtClean="0"/>
                        <a:t>15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325</a:t>
                      </a:r>
                    </a:p>
                    <a:p>
                      <a:pPr algn="ctr"/>
                      <a:r>
                        <a:rPr lang="en-AU" sz="1400" dirty="0" smtClean="0"/>
                        <a:t>13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8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THE&lt;50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78</a:t>
                      </a:r>
                    </a:p>
                    <a:p>
                      <a:pPr algn="ctr"/>
                      <a:r>
                        <a:rPr lang="en-AU" sz="1400" dirty="0" smtClean="0"/>
                        <a:t>8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66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59</a:t>
                      </a:r>
                    </a:p>
                    <a:p>
                      <a:pPr algn="ctr"/>
                      <a:r>
                        <a:rPr lang="en-AU" sz="1400" dirty="0" smtClean="0"/>
                        <a:t>7</a:t>
                      </a:r>
                    </a:p>
                    <a:p>
                      <a:pPr algn="ctr"/>
                      <a:r>
                        <a:rPr lang="en-AU" sz="1400" dirty="0" smtClean="0"/>
                        <a:t>1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68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ARWU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</a:t>
                      </a:r>
                      <a:r>
                        <a:rPr lang="en-AU" sz="1400" baseline="0" dirty="0" smtClean="0"/>
                        <a:t>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401-500</a:t>
                      </a:r>
                    </a:p>
                    <a:p>
                      <a:pPr algn="ctr"/>
                      <a:r>
                        <a:rPr lang="en-AU" sz="1400" dirty="0" smtClean="0"/>
                        <a:t>19</a:t>
                      </a:r>
                    </a:p>
                    <a:p>
                      <a:pPr algn="ctr"/>
                      <a:r>
                        <a:rPr lang="en-AU" sz="1400" dirty="0" smtClean="0"/>
                        <a:t>4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683"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CWTS Leiden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 smtClean="0"/>
                        <a:t>World </a:t>
                      </a:r>
                    </a:p>
                    <a:p>
                      <a:r>
                        <a:rPr lang="en-AU" sz="1400" dirty="0" smtClean="0"/>
                        <a:t>National </a:t>
                      </a:r>
                    </a:p>
                    <a:p>
                      <a:r>
                        <a:rPr lang="en-AU" sz="1400" dirty="0" smtClean="0"/>
                        <a:t>Victoria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400" dirty="0" smtClean="0"/>
                        <a:t>Not Ranked</a:t>
                      </a:r>
                      <a:endParaRPr lang="en-AU" sz="14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Not Ranked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smtClean="0"/>
                        <a:t>284</a:t>
                      </a:r>
                    </a:p>
                    <a:p>
                      <a:pPr algn="ctr"/>
                      <a:r>
                        <a:rPr lang="en-AU" sz="1400" dirty="0" smtClean="0"/>
                        <a:t>11</a:t>
                      </a:r>
                    </a:p>
                    <a:p>
                      <a:pPr algn="ctr"/>
                      <a:r>
                        <a:rPr lang="en-AU" sz="1400" dirty="0" smtClean="0"/>
                        <a:t>3</a:t>
                      </a:r>
                      <a:endParaRPr lang="en-AU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27924" y="5480938"/>
            <a:ext cx="6882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</a:t>
            </a:r>
            <a:r>
              <a:rPr lang="en-AU" sz="1800" b="0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 Deakin obtained a QS 5 star ranking in 2011 </a:t>
            </a:r>
            <a:r>
              <a:rPr lang="en-US" sz="1800" b="0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–</a:t>
            </a:r>
            <a:r>
              <a:rPr lang="en-AU" sz="1800" b="0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 applicable for three years.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 Deakin C.S. is ranked top 1% globally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#Deakin </a:t>
            </a: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is </a:t>
            </a: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211th </a:t>
            </a:r>
            <a:r>
              <a:rPr lang="en-US" dirty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in the World and TOP TEN in </a:t>
            </a:r>
            <a:r>
              <a:rPr lang="en-US" dirty="0" smtClean="0">
                <a:solidFill>
                  <a:srgbClr val="000000"/>
                </a:solidFill>
                <a:latin typeface="Garamond" panose="02020404030301010803" charset="0"/>
                <a:ea typeface="Garamond" panose="02020404030301010803" charset="0"/>
                <a:cs typeface="Garamond" panose="02020404030301010803" charset="0"/>
              </a:rPr>
              <a:t>Australia.</a:t>
            </a:r>
            <a:endParaRPr lang="en-AU" sz="1800" b="0" dirty="0">
              <a:solidFill>
                <a:srgbClr val="000000"/>
              </a:solidFill>
              <a:latin typeface="Garamond" panose="02020404030301010803" charset="0"/>
              <a:ea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Know Where Your Cat Lives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This project randomly selected one million images that include the word “</a:t>
            </a:r>
            <a:r>
              <a:rPr lang="en-US" sz="2400" b="1" u="sng" dirty="0" smtClean="0"/>
              <a:t>cat</a:t>
            </a:r>
            <a:r>
              <a:rPr lang="en-US" sz="2400" dirty="0" smtClean="0"/>
              <a:t>” across public photo sites, which plots the location coordinates from each photo against a map to show where each cat lives.          ---- July </a:t>
            </a:r>
            <a:r>
              <a:rPr lang="en-US" sz="2400" dirty="0"/>
              <a:t>22, </a:t>
            </a:r>
            <a:r>
              <a:rPr lang="en-US" sz="2400" dirty="0" smtClean="0"/>
              <a:t>2014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Time</a:t>
            </a:r>
            <a:endParaRPr lang="en-AU" sz="2400" b="1" i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212976"/>
            <a:ext cx="5544616" cy="3023967"/>
          </a:xfrm>
          <a:prstGeom prst="rect">
            <a:avLst/>
          </a:prstGeom>
        </p:spPr>
      </p:pic>
      <p:sp>
        <p:nvSpPr>
          <p:cNvPr id="5" name="AutoShape 2" descr="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4" descr="TIME"/>
          <p:cNvSpPr>
            <a:spLocks noChangeAspect="1" noChangeArrowheads="1"/>
          </p:cNvSpPr>
          <p:nvPr/>
        </p:nvSpPr>
        <p:spPr bwMode="auto">
          <a:xfrm>
            <a:off x="307974" y="7937"/>
            <a:ext cx="3111897" cy="31119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 rot="16200000">
            <a:off x="-2031831" y="4314001"/>
            <a:ext cx="4320481" cy="246221"/>
          </a:xfrm>
          <a:prstGeom prst="rect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http://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time.com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/3019671/</a:t>
            </a:r>
            <a:r>
              <a:rPr lang="en-US" sz="1000" dirty="0" err="1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1000" dirty="0">
                <a:solidFill>
                  <a:srgbClr val="0033CC"/>
                </a:solidFill>
                <a:latin typeface="Garamond" panose="02020404030301010803"/>
                <a:cs typeface="Garamond" panose="02020404030301010803"/>
              </a:rPr>
              <a:t>-know-where-your-cat-lives-website-data-visualization/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124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AOL Dataset Debacle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AOL search data leak (2006): </a:t>
            </a:r>
          </a:p>
          <a:p>
            <a:pPr lvl="1"/>
            <a:r>
              <a:rPr lang="en-US" dirty="0"/>
              <a:t>36 million search terms of 650,000 users</a:t>
            </a:r>
          </a:p>
          <a:p>
            <a:pPr lvl="2"/>
            <a:r>
              <a:rPr lang="en-US" dirty="0">
                <a:hlinkClick r:id="rId2"/>
              </a:rPr>
              <a:t>http://search-id.com</a:t>
            </a:r>
            <a:r>
              <a:rPr lang="en-US" dirty="0"/>
              <a:t>  </a:t>
            </a:r>
          </a:p>
          <a:p>
            <a:pPr lvl="2"/>
            <a:r>
              <a:rPr lang="en-US" dirty="0">
                <a:hlinkClick r:id="rId3"/>
              </a:rPr>
              <a:t>http://www.aolstalker.com</a:t>
            </a:r>
            <a:endParaRPr lang="en-US" dirty="0"/>
          </a:p>
          <a:p>
            <a:r>
              <a:rPr lang="en-US" dirty="0"/>
              <a:t>I Know who you are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Click history</a:t>
            </a:r>
            <a:r>
              <a:rPr lang="en-US" altLang="zh-CN" dirty="0"/>
              <a:t> can uniquely identify a person</a:t>
            </a:r>
            <a:endParaRPr lang="en-US" altLang="zh-CN" sz="1400" dirty="0"/>
          </a:p>
          <a:p>
            <a:pPr lvl="1"/>
            <a:r>
              <a:rPr lang="en-US" altLang="zh-CN" dirty="0"/>
              <a:t>Find all log entries for AOL user 4417749</a:t>
            </a:r>
          </a:p>
          <a:p>
            <a:pPr lvl="1"/>
            <a:r>
              <a:rPr lang="en-US" altLang="zh-CN" dirty="0"/>
              <a:t>Multiple queries for businesses and services in </a:t>
            </a:r>
            <a:r>
              <a:rPr lang="en-US" altLang="zh-CN" i="1" dirty="0"/>
              <a:t>Lilburn, GA</a:t>
            </a:r>
            <a:r>
              <a:rPr lang="en-US" altLang="zh-CN" dirty="0"/>
              <a:t> (population 11K)</a:t>
            </a:r>
          </a:p>
          <a:p>
            <a:pPr lvl="2"/>
            <a:r>
              <a:rPr lang="en-US" altLang="zh-CN" dirty="0"/>
              <a:t>queries for </a:t>
            </a:r>
            <a:r>
              <a:rPr lang="en-US" altLang="zh-CN" i="1" u="sng" dirty="0"/>
              <a:t>Jarrett Arnold</a:t>
            </a:r>
          </a:p>
          <a:p>
            <a:pPr lvl="2"/>
            <a:r>
              <a:rPr lang="en-US" altLang="zh-CN" dirty="0"/>
              <a:t>Lilburn has 14 people with the last name Arnold</a:t>
            </a:r>
          </a:p>
          <a:p>
            <a:pPr lvl="2"/>
            <a:r>
              <a:rPr lang="en-US" altLang="zh-CN" dirty="0"/>
              <a:t>NYT contacts them, finds out </a:t>
            </a:r>
            <a:br>
              <a:rPr lang="en-US" altLang="zh-CN" dirty="0"/>
            </a:br>
            <a:r>
              <a:rPr lang="en-US" altLang="zh-CN" dirty="0"/>
              <a:t>User 4417749 is </a:t>
            </a:r>
            <a:r>
              <a:rPr lang="en-US" altLang="zh-CN" i="1" u="sng" dirty="0"/>
              <a:t>Thelma Arnold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651898"/>
            <a:ext cx="4038600" cy="442256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8340" y="1625115"/>
            <a:ext cx="950586" cy="136646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6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Breach </a:t>
            </a:r>
            <a:r>
              <a:rPr lang="en-US" dirty="0"/>
              <a:t>of </a:t>
            </a:r>
            <a:r>
              <a:rPr lang="en-US" dirty="0" smtClean="0"/>
              <a:t>medical </a:t>
            </a:r>
            <a:r>
              <a:rPr lang="en-US" dirty="0"/>
              <a:t>record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87% of Americans can be uniquely identified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{</a:t>
            </a:r>
            <a:r>
              <a:rPr lang="en-US" b="1" i="1" dirty="0">
                <a:solidFill>
                  <a:srgbClr val="FF0000"/>
                </a:solidFill>
              </a:rPr>
              <a:t>zip code, gender, date of birth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i="1" dirty="0" err="1"/>
              <a:t>Latanya</a:t>
            </a:r>
            <a:r>
              <a:rPr lang="en-US" i="1" dirty="0"/>
              <a:t> Sweeney</a:t>
            </a:r>
            <a:r>
              <a:rPr lang="en-US" dirty="0"/>
              <a:t> </a:t>
            </a:r>
            <a:r>
              <a:rPr lang="en-US" dirty="0" smtClean="0"/>
              <a:t>re</a:t>
            </a:r>
            <a:r>
              <a:rPr lang="en-US" dirty="0"/>
              <a:t>-identify the medical record of an ex-governor of Massachusetts.</a:t>
            </a:r>
          </a:p>
          <a:p>
            <a:pPr marL="457200" lvl="1" indent="0" algn="r">
              <a:buNone/>
            </a:pPr>
            <a:endParaRPr lang="en-US" sz="1800" dirty="0" smtClean="0"/>
          </a:p>
          <a:p>
            <a:pPr marL="457200" lvl="1" indent="0" algn="r">
              <a:buNone/>
            </a:pPr>
            <a:r>
              <a:rPr lang="en-US" sz="1800" b="1" dirty="0" smtClean="0"/>
              <a:t>[</a:t>
            </a:r>
            <a:r>
              <a:rPr lang="en-US" sz="1600" b="1" i="1" dirty="0"/>
              <a:t>International Journal on Uncertainty,</a:t>
            </a:r>
            <a:r>
              <a:rPr lang="zh-CN" altLang="en-US" sz="1600" b="1" i="1" dirty="0"/>
              <a:t> </a:t>
            </a:r>
            <a:r>
              <a:rPr lang="en-US" sz="1600" b="1" i="1" dirty="0"/>
              <a:t>Fuzziness and Knowledge-based Systems</a:t>
            </a:r>
            <a:r>
              <a:rPr lang="en-US" sz="1600" b="1" dirty="0"/>
              <a:t>, 2002</a:t>
            </a:r>
            <a:r>
              <a:rPr lang="en-US" sz="1800" b="1" dirty="0"/>
              <a:t>]</a:t>
            </a:r>
            <a:endParaRPr lang="en-US" b="1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of medical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Linkage Attacks</a:t>
            </a:r>
            <a:endParaRPr lang="en-US" b="1" u="sng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Using </a:t>
            </a:r>
            <a:r>
              <a:rPr lang="en-US" dirty="0"/>
              <a:t>“innocuous” data in one dataset to identify a record in a different dataset containing both innocuous and sensitive data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the heart of the </a:t>
            </a:r>
            <a:r>
              <a:rPr lang="en-US" dirty="0" smtClean="0"/>
              <a:t>voluminous </a:t>
            </a:r>
            <a:r>
              <a:rPr lang="en-US" dirty="0"/>
              <a:t>research on hiding small cell counts in tabular data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23978"/>
            <a:ext cx="4038600" cy="26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3"/>
          <p:cNvSpPr>
            <a:spLocks/>
          </p:cNvSpPr>
          <p:nvPr/>
        </p:nvSpPr>
        <p:spPr bwMode="auto">
          <a:xfrm>
            <a:off x="701637" y="5681117"/>
            <a:ext cx="1012825" cy="374650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85" y="106"/>
              </a:cxn>
              <a:cxn ang="0">
                <a:pos x="187" y="77"/>
              </a:cxn>
              <a:cxn ang="0">
                <a:pos x="249" y="58"/>
              </a:cxn>
              <a:cxn ang="0">
                <a:pos x="315" y="14"/>
              </a:cxn>
              <a:cxn ang="0">
                <a:pos x="348" y="2"/>
              </a:cxn>
              <a:cxn ang="0">
                <a:pos x="356" y="0"/>
              </a:cxn>
            </a:cxnLst>
            <a:rect l="0" t="0" r="r" b="b"/>
            <a:pathLst>
              <a:path w="356" h="132">
                <a:moveTo>
                  <a:pt x="0" y="94"/>
                </a:moveTo>
                <a:cubicBezTo>
                  <a:pt x="6" y="101"/>
                  <a:pt x="26" y="132"/>
                  <a:pt x="85" y="106"/>
                </a:cubicBezTo>
                <a:cubicBezTo>
                  <a:pt x="106" y="97"/>
                  <a:pt x="176" y="80"/>
                  <a:pt x="187" y="77"/>
                </a:cubicBezTo>
                <a:cubicBezTo>
                  <a:pt x="198" y="75"/>
                  <a:pt x="223" y="61"/>
                  <a:pt x="249" y="58"/>
                </a:cubicBezTo>
                <a:cubicBezTo>
                  <a:pt x="276" y="54"/>
                  <a:pt x="293" y="22"/>
                  <a:pt x="315" y="14"/>
                </a:cubicBezTo>
                <a:cubicBezTo>
                  <a:pt x="337" y="5"/>
                  <a:pt x="333" y="1"/>
                  <a:pt x="348" y="2"/>
                </a:cubicBezTo>
                <a:cubicBezTo>
                  <a:pt x="351" y="2"/>
                  <a:pt x="354" y="0"/>
                  <a:pt x="35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7" name="Freeform 34"/>
          <p:cNvSpPr>
            <a:spLocks/>
          </p:cNvSpPr>
          <p:nvPr/>
        </p:nvSpPr>
        <p:spPr bwMode="auto">
          <a:xfrm>
            <a:off x="2260562" y="4360317"/>
            <a:ext cx="57150" cy="904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"/>
              </a:cxn>
              <a:cxn ang="0">
                <a:pos x="14" y="24"/>
              </a:cxn>
              <a:cxn ang="0">
                <a:pos x="20" y="32"/>
              </a:cxn>
            </a:cxnLst>
            <a:rect l="0" t="0" r="r" b="b"/>
            <a:pathLst>
              <a:path w="20" h="32">
                <a:moveTo>
                  <a:pt x="0" y="0"/>
                </a:moveTo>
                <a:cubicBezTo>
                  <a:pt x="2" y="2"/>
                  <a:pt x="7" y="8"/>
                  <a:pt x="7" y="8"/>
                </a:cubicBezTo>
                <a:cubicBezTo>
                  <a:pt x="14" y="24"/>
                  <a:pt x="14" y="24"/>
                  <a:pt x="14" y="24"/>
                </a:cubicBezTo>
                <a:cubicBezTo>
                  <a:pt x="20" y="32"/>
                  <a:pt x="20" y="32"/>
                  <a:pt x="20" y="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8" name="Freeform 35"/>
          <p:cNvSpPr>
            <a:spLocks/>
          </p:cNvSpPr>
          <p:nvPr/>
        </p:nvSpPr>
        <p:spPr bwMode="auto">
          <a:xfrm>
            <a:off x="2104987" y="4460329"/>
            <a:ext cx="201613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24"/>
              </a:cxn>
              <a:cxn ang="0">
                <a:pos x="33" y="26"/>
              </a:cxn>
              <a:cxn ang="0">
                <a:pos x="57" y="40"/>
              </a:cxn>
              <a:cxn ang="0">
                <a:pos x="87" y="17"/>
              </a:cxn>
              <a:cxn ang="0">
                <a:pos x="109" y="21"/>
              </a:cxn>
              <a:cxn ang="0">
                <a:pos x="127" y="15"/>
              </a:cxn>
            </a:cxnLst>
            <a:rect l="0" t="0" r="r" b="b"/>
            <a:pathLst>
              <a:path w="127" h="44">
                <a:moveTo>
                  <a:pt x="0" y="0"/>
                </a:moveTo>
                <a:cubicBezTo>
                  <a:pt x="0" y="0"/>
                  <a:pt x="10" y="24"/>
                  <a:pt x="17" y="24"/>
                </a:cubicBezTo>
                <a:cubicBezTo>
                  <a:pt x="22" y="24"/>
                  <a:pt x="33" y="19"/>
                  <a:pt x="33" y="26"/>
                </a:cubicBezTo>
                <a:cubicBezTo>
                  <a:pt x="33" y="33"/>
                  <a:pt x="46" y="44"/>
                  <a:pt x="57" y="40"/>
                </a:cubicBezTo>
                <a:cubicBezTo>
                  <a:pt x="68" y="39"/>
                  <a:pt x="84" y="17"/>
                  <a:pt x="87" y="17"/>
                </a:cubicBezTo>
                <a:cubicBezTo>
                  <a:pt x="93" y="17"/>
                  <a:pt x="105" y="21"/>
                  <a:pt x="109" y="21"/>
                </a:cubicBezTo>
                <a:cubicBezTo>
                  <a:pt x="113" y="21"/>
                  <a:pt x="127" y="15"/>
                  <a:pt x="127" y="15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36"/>
          <p:cNvSpPr>
            <a:spLocks/>
          </p:cNvSpPr>
          <p:nvPr/>
        </p:nvSpPr>
        <p:spPr bwMode="auto">
          <a:xfrm>
            <a:off x="2103400" y="4379367"/>
            <a:ext cx="60325" cy="96837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3" y="16"/>
              </a:cxn>
              <a:cxn ang="0">
                <a:pos x="1" y="28"/>
              </a:cxn>
              <a:cxn ang="0">
                <a:pos x="1" y="34"/>
              </a:cxn>
            </a:cxnLst>
            <a:rect l="0" t="0" r="r" b="b"/>
            <a:pathLst>
              <a:path w="21" h="34">
                <a:moveTo>
                  <a:pt x="21" y="0"/>
                </a:moveTo>
                <a:cubicBezTo>
                  <a:pt x="17" y="4"/>
                  <a:pt x="3" y="16"/>
                  <a:pt x="3" y="16"/>
                </a:cubicBezTo>
                <a:cubicBezTo>
                  <a:pt x="3" y="16"/>
                  <a:pt x="0" y="26"/>
                  <a:pt x="1" y="28"/>
                </a:cubicBezTo>
                <a:cubicBezTo>
                  <a:pt x="2" y="30"/>
                  <a:pt x="2" y="32"/>
                  <a:pt x="1" y="34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654137" y="4963567"/>
            <a:ext cx="171450" cy="66040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10" y="36"/>
              </a:cxn>
              <a:cxn ang="0">
                <a:pos x="14" y="54"/>
              </a:cxn>
              <a:cxn ang="0">
                <a:pos x="12" y="85"/>
              </a:cxn>
              <a:cxn ang="0">
                <a:pos x="5" y="109"/>
              </a:cxn>
              <a:cxn ang="0">
                <a:pos x="2" y="128"/>
              </a:cxn>
              <a:cxn ang="0">
                <a:pos x="21" y="146"/>
              </a:cxn>
              <a:cxn ang="0">
                <a:pos x="36" y="171"/>
              </a:cxn>
              <a:cxn ang="0">
                <a:pos x="44" y="212"/>
              </a:cxn>
              <a:cxn ang="0">
                <a:pos x="60" y="232"/>
              </a:cxn>
            </a:cxnLst>
            <a:rect l="0" t="0" r="r" b="b"/>
            <a:pathLst>
              <a:path w="60" h="232">
                <a:moveTo>
                  <a:pt x="2" y="0"/>
                </a:moveTo>
                <a:cubicBezTo>
                  <a:pt x="2" y="0"/>
                  <a:pt x="8" y="32"/>
                  <a:pt x="10" y="36"/>
                </a:cubicBezTo>
                <a:cubicBezTo>
                  <a:pt x="11" y="39"/>
                  <a:pt x="15" y="48"/>
                  <a:pt x="14" y="54"/>
                </a:cubicBezTo>
                <a:cubicBezTo>
                  <a:pt x="13" y="59"/>
                  <a:pt x="13" y="82"/>
                  <a:pt x="12" y="85"/>
                </a:cubicBezTo>
                <a:cubicBezTo>
                  <a:pt x="11" y="89"/>
                  <a:pt x="6" y="106"/>
                  <a:pt x="5" y="109"/>
                </a:cubicBezTo>
                <a:cubicBezTo>
                  <a:pt x="4" y="113"/>
                  <a:pt x="0" y="127"/>
                  <a:pt x="2" y="128"/>
                </a:cubicBezTo>
                <a:cubicBezTo>
                  <a:pt x="3" y="129"/>
                  <a:pt x="20" y="142"/>
                  <a:pt x="21" y="146"/>
                </a:cubicBezTo>
                <a:cubicBezTo>
                  <a:pt x="22" y="150"/>
                  <a:pt x="34" y="160"/>
                  <a:pt x="36" y="171"/>
                </a:cubicBezTo>
                <a:cubicBezTo>
                  <a:pt x="37" y="183"/>
                  <a:pt x="41" y="208"/>
                  <a:pt x="44" y="212"/>
                </a:cubicBezTo>
                <a:cubicBezTo>
                  <a:pt x="48" y="218"/>
                  <a:pt x="60" y="232"/>
                  <a:pt x="60" y="2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38"/>
          <p:cNvSpPr>
            <a:spLocks/>
          </p:cNvSpPr>
          <p:nvPr/>
        </p:nvSpPr>
        <p:spPr bwMode="auto">
          <a:xfrm>
            <a:off x="936587" y="5093742"/>
            <a:ext cx="79375" cy="477837"/>
          </a:xfrm>
          <a:custGeom>
            <a:avLst/>
            <a:gdLst/>
            <a:ahLst/>
            <a:cxnLst>
              <a:cxn ang="0">
                <a:pos x="50" y="301"/>
              </a:cxn>
              <a:cxn ang="0">
                <a:pos x="41" y="282"/>
              </a:cxn>
              <a:cxn ang="0">
                <a:pos x="43" y="221"/>
              </a:cxn>
              <a:cxn ang="0">
                <a:pos x="20" y="70"/>
              </a:cxn>
              <a:cxn ang="0">
                <a:pos x="2" y="0"/>
              </a:cxn>
            </a:cxnLst>
            <a:rect l="0" t="0" r="r" b="b"/>
            <a:pathLst>
              <a:path w="50" h="301">
                <a:moveTo>
                  <a:pt x="50" y="301"/>
                </a:moveTo>
                <a:cubicBezTo>
                  <a:pt x="50" y="299"/>
                  <a:pt x="41" y="291"/>
                  <a:pt x="41" y="282"/>
                </a:cubicBezTo>
                <a:cubicBezTo>
                  <a:pt x="40" y="251"/>
                  <a:pt x="45" y="251"/>
                  <a:pt x="43" y="221"/>
                </a:cubicBezTo>
                <a:cubicBezTo>
                  <a:pt x="41" y="163"/>
                  <a:pt x="27" y="84"/>
                  <a:pt x="20" y="70"/>
                </a:cubicBezTo>
                <a:cubicBezTo>
                  <a:pt x="14" y="56"/>
                  <a:pt x="0" y="23"/>
                  <a:pt x="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39"/>
          <p:cNvSpPr>
            <a:spLocks/>
          </p:cNvSpPr>
          <p:nvPr/>
        </p:nvSpPr>
        <p:spPr bwMode="auto">
          <a:xfrm>
            <a:off x="1009612" y="5395367"/>
            <a:ext cx="741363" cy="176212"/>
          </a:xfrm>
          <a:custGeom>
            <a:avLst/>
            <a:gdLst/>
            <a:ahLst/>
            <a:cxnLst>
              <a:cxn ang="0">
                <a:pos x="467" y="22"/>
              </a:cxn>
              <a:cxn ang="0">
                <a:pos x="445" y="7"/>
              </a:cxn>
              <a:cxn ang="0">
                <a:pos x="402" y="4"/>
              </a:cxn>
              <a:cxn ang="0">
                <a:pos x="372" y="5"/>
              </a:cxn>
              <a:cxn ang="0">
                <a:pos x="365" y="0"/>
              </a:cxn>
              <a:cxn ang="0">
                <a:pos x="286" y="36"/>
              </a:cxn>
              <a:cxn ang="0">
                <a:pos x="216" y="54"/>
              </a:cxn>
              <a:cxn ang="0">
                <a:pos x="29" y="104"/>
              </a:cxn>
              <a:cxn ang="0">
                <a:pos x="0" y="101"/>
              </a:cxn>
            </a:cxnLst>
            <a:rect l="0" t="0" r="r" b="b"/>
            <a:pathLst>
              <a:path w="467" h="111">
                <a:moveTo>
                  <a:pt x="467" y="22"/>
                </a:moveTo>
                <a:cubicBezTo>
                  <a:pt x="467" y="22"/>
                  <a:pt x="451" y="11"/>
                  <a:pt x="445" y="7"/>
                </a:cubicBezTo>
                <a:cubicBezTo>
                  <a:pt x="438" y="4"/>
                  <a:pt x="402" y="4"/>
                  <a:pt x="402" y="4"/>
                </a:cubicBezTo>
                <a:cubicBezTo>
                  <a:pt x="372" y="5"/>
                  <a:pt x="372" y="5"/>
                  <a:pt x="372" y="5"/>
                </a:cubicBezTo>
                <a:cubicBezTo>
                  <a:pt x="372" y="5"/>
                  <a:pt x="367" y="0"/>
                  <a:pt x="365" y="0"/>
                </a:cubicBezTo>
                <a:cubicBezTo>
                  <a:pt x="361" y="2"/>
                  <a:pt x="306" y="27"/>
                  <a:pt x="286" y="36"/>
                </a:cubicBezTo>
                <a:cubicBezTo>
                  <a:pt x="266" y="45"/>
                  <a:pt x="248" y="45"/>
                  <a:pt x="216" y="54"/>
                </a:cubicBezTo>
                <a:cubicBezTo>
                  <a:pt x="184" y="63"/>
                  <a:pt x="56" y="111"/>
                  <a:pt x="29" y="104"/>
                </a:cubicBezTo>
                <a:cubicBezTo>
                  <a:pt x="10" y="99"/>
                  <a:pt x="4" y="108"/>
                  <a:pt x="0" y="101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auto">
          <a:xfrm>
            <a:off x="-5652" y="6163717"/>
            <a:ext cx="720000" cy="1587"/>
          </a:xfrm>
          <a:custGeom>
            <a:avLst/>
            <a:gdLst/>
            <a:ahLst/>
            <a:cxnLst>
              <a:cxn ang="0">
                <a:pos x="945" y="1"/>
              </a:cxn>
              <a:cxn ang="0">
                <a:pos x="0" y="0"/>
              </a:cxn>
            </a:cxnLst>
            <a:rect l="0" t="0" r="r" b="b"/>
            <a:pathLst>
              <a:path w="945" h="1">
                <a:moveTo>
                  <a:pt x="945" y="1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auto">
          <a:xfrm>
            <a:off x="504787" y="3711029"/>
            <a:ext cx="444500" cy="2447925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08" y="143"/>
              </a:cxn>
              <a:cxn ang="0">
                <a:pos x="197" y="271"/>
              </a:cxn>
              <a:cxn ang="0">
                <a:pos x="266" y="351"/>
              </a:cxn>
              <a:cxn ang="0">
                <a:pos x="280" y="364"/>
              </a:cxn>
              <a:cxn ang="0">
                <a:pos x="280" y="382"/>
              </a:cxn>
              <a:cxn ang="0">
                <a:pos x="258" y="423"/>
              </a:cxn>
              <a:cxn ang="0">
                <a:pos x="135" y="491"/>
              </a:cxn>
              <a:cxn ang="0">
                <a:pos x="16" y="622"/>
              </a:cxn>
              <a:cxn ang="0">
                <a:pos x="0" y="811"/>
              </a:cxn>
              <a:cxn ang="0">
                <a:pos x="52" y="1178"/>
              </a:cxn>
              <a:cxn ang="0">
                <a:pos x="111" y="1384"/>
              </a:cxn>
              <a:cxn ang="0">
                <a:pos x="126" y="1453"/>
              </a:cxn>
              <a:cxn ang="0">
                <a:pos x="120" y="1542"/>
              </a:cxn>
            </a:cxnLst>
            <a:rect l="0" t="0" r="r" b="b"/>
            <a:pathLst>
              <a:path w="280" h="1542">
                <a:moveTo>
                  <a:pt x="111" y="0"/>
                </a:moveTo>
                <a:cubicBezTo>
                  <a:pt x="97" y="23"/>
                  <a:pt x="92" y="59"/>
                  <a:pt x="108" y="143"/>
                </a:cubicBezTo>
                <a:cubicBezTo>
                  <a:pt x="122" y="230"/>
                  <a:pt x="185" y="258"/>
                  <a:pt x="197" y="271"/>
                </a:cubicBezTo>
                <a:cubicBezTo>
                  <a:pt x="210" y="282"/>
                  <a:pt x="257" y="348"/>
                  <a:pt x="266" y="351"/>
                </a:cubicBezTo>
                <a:cubicBezTo>
                  <a:pt x="275" y="353"/>
                  <a:pt x="280" y="364"/>
                  <a:pt x="280" y="364"/>
                </a:cubicBezTo>
                <a:cubicBezTo>
                  <a:pt x="280" y="382"/>
                  <a:pt x="280" y="382"/>
                  <a:pt x="280" y="382"/>
                </a:cubicBezTo>
                <a:cubicBezTo>
                  <a:pt x="280" y="395"/>
                  <a:pt x="271" y="418"/>
                  <a:pt x="258" y="423"/>
                </a:cubicBezTo>
                <a:cubicBezTo>
                  <a:pt x="237" y="432"/>
                  <a:pt x="151" y="481"/>
                  <a:pt x="135" y="491"/>
                </a:cubicBezTo>
                <a:cubicBezTo>
                  <a:pt x="79" y="525"/>
                  <a:pt x="22" y="543"/>
                  <a:pt x="16" y="622"/>
                </a:cubicBezTo>
                <a:cubicBezTo>
                  <a:pt x="5" y="685"/>
                  <a:pt x="0" y="748"/>
                  <a:pt x="0" y="811"/>
                </a:cubicBezTo>
                <a:cubicBezTo>
                  <a:pt x="5" y="938"/>
                  <a:pt x="16" y="1058"/>
                  <a:pt x="52" y="1178"/>
                </a:cubicBezTo>
                <a:cubicBezTo>
                  <a:pt x="68" y="1232"/>
                  <a:pt x="83" y="1331"/>
                  <a:pt x="111" y="1384"/>
                </a:cubicBezTo>
                <a:cubicBezTo>
                  <a:pt x="131" y="1420"/>
                  <a:pt x="136" y="1431"/>
                  <a:pt x="126" y="1453"/>
                </a:cubicBezTo>
                <a:cubicBezTo>
                  <a:pt x="117" y="1515"/>
                  <a:pt x="124" y="1542"/>
                  <a:pt x="120" y="154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681000" y="3477667"/>
            <a:ext cx="617537" cy="233362"/>
          </a:xfrm>
          <a:custGeom>
            <a:avLst/>
            <a:gdLst/>
            <a:ahLst/>
            <a:cxnLst>
              <a:cxn ang="0">
                <a:pos x="211" y="29"/>
              </a:cxn>
              <a:cxn ang="0">
                <a:pos x="209" y="26"/>
              </a:cxn>
              <a:cxn ang="0">
                <a:pos x="216" y="25"/>
              </a:cxn>
              <a:cxn ang="0">
                <a:pos x="188" y="6"/>
              </a:cxn>
              <a:cxn ang="0">
                <a:pos x="138" y="2"/>
              </a:cxn>
              <a:cxn ang="0">
                <a:pos x="64" y="23"/>
              </a:cxn>
              <a:cxn ang="0">
                <a:pos x="9" y="69"/>
              </a:cxn>
              <a:cxn ang="0">
                <a:pos x="0" y="82"/>
              </a:cxn>
            </a:cxnLst>
            <a:rect l="0" t="0" r="r" b="b"/>
            <a:pathLst>
              <a:path w="217" h="82">
                <a:moveTo>
                  <a:pt x="211" y="29"/>
                </a:moveTo>
                <a:cubicBezTo>
                  <a:pt x="210" y="27"/>
                  <a:pt x="208" y="26"/>
                  <a:pt x="209" y="26"/>
                </a:cubicBezTo>
                <a:cubicBezTo>
                  <a:pt x="210" y="27"/>
                  <a:pt x="217" y="28"/>
                  <a:pt x="216" y="25"/>
                </a:cubicBezTo>
                <a:cubicBezTo>
                  <a:pt x="214" y="22"/>
                  <a:pt x="194" y="9"/>
                  <a:pt x="188" y="6"/>
                </a:cubicBezTo>
                <a:cubicBezTo>
                  <a:pt x="183" y="4"/>
                  <a:pt x="146" y="0"/>
                  <a:pt x="138" y="2"/>
                </a:cubicBezTo>
                <a:cubicBezTo>
                  <a:pt x="129" y="3"/>
                  <a:pt x="90" y="16"/>
                  <a:pt x="64" y="23"/>
                </a:cubicBezTo>
                <a:cubicBezTo>
                  <a:pt x="45" y="28"/>
                  <a:pt x="22" y="52"/>
                  <a:pt x="9" y="69"/>
                </a:cubicBezTo>
                <a:cubicBezTo>
                  <a:pt x="5" y="74"/>
                  <a:pt x="1" y="79"/>
                  <a:pt x="0" y="8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auto">
          <a:xfrm>
            <a:off x="1269962" y="3545929"/>
            <a:ext cx="657225" cy="1443038"/>
          </a:xfrm>
          <a:custGeom>
            <a:avLst/>
            <a:gdLst/>
            <a:ahLst/>
            <a:cxnLst>
              <a:cxn ang="0">
                <a:pos x="414" y="905"/>
              </a:cxn>
              <a:cxn ang="0">
                <a:pos x="414" y="909"/>
              </a:cxn>
              <a:cxn ang="0">
                <a:pos x="396" y="871"/>
              </a:cxn>
              <a:cxn ang="0">
                <a:pos x="371" y="776"/>
              </a:cxn>
              <a:cxn ang="0">
                <a:pos x="292" y="671"/>
              </a:cxn>
              <a:cxn ang="0">
                <a:pos x="197" y="622"/>
              </a:cxn>
              <a:cxn ang="0">
                <a:pos x="82" y="574"/>
              </a:cxn>
              <a:cxn ang="0">
                <a:pos x="64" y="500"/>
              </a:cxn>
              <a:cxn ang="0">
                <a:pos x="72" y="454"/>
              </a:cxn>
              <a:cxn ang="0">
                <a:pos x="100" y="421"/>
              </a:cxn>
              <a:cxn ang="0">
                <a:pos x="177" y="389"/>
              </a:cxn>
              <a:cxn ang="0">
                <a:pos x="202" y="355"/>
              </a:cxn>
              <a:cxn ang="0">
                <a:pos x="188" y="323"/>
              </a:cxn>
              <a:cxn ang="0">
                <a:pos x="190" y="303"/>
              </a:cxn>
              <a:cxn ang="0">
                <a:pos x="186" y="278"/>
              </a:cxn>
              <a:cxn ang="0">
                <a:pos x="174" y="283"/>
              </a:cxn>
              <a:cxn ang="0">
                <a:pos x="183" y="262"/>
              </a:cxn>
              <a:cxn ang="0">
                <a:pos x="159" y="221"/>
              </a:cxn>
              <a:cxn ang="0">
                <a:pos x="170" y="188"/>
              </a:cxn>
              <a:cxn ang="0">
                <a:pos x="156" y="163"/>
              </a:cxn>
              <a:cxn ang="0">
                <a:pos x="88" y="129"/>
              </a:cxn>
              <a:cxn ang="0">
                <a:pos x="82" y="113"/>
              </a:cxn>
              <a:cxn ang="0">
                <a:pos x="82" y="84"/>
              </a:cxn>
              <a:cxn ang="0">
                <a:pos x="23" y="23"/>
              </a:cxn>
              <a:cxn ang="0">
                <a:pos x="0" y="0"/>
              </a:cxn>
            </a:cxnLst>
            <a:rect l="0" t="0" r="r" b="b"/>
            <a:pathLst>
              <a:path w="414" h="909">
                <a:moveTo>
                  <a:pt x="414" y="905"/>
                </a:moveTo>
                <a:cubicBezTo>
                  <a:pt x="414" y="907"/>
                  <a:pt x="414" y="909"/>
                  <a:pt x="414" y="909"/>
                </a:cubicBezTo>
                <a:cubicBezTo>
                  <a:pt x="410" y="902"/>
                  <a:pt x="398" y="879"/>
                  <a:pt x="396" y="871"/>
                </a:cubicBezTo>
                <a:cubicBezTo>
                  <a:pt x="394" y="864"/>
                  <a:pt x="376" y="785"/>
                  <a:pt x="371" y="776"/>
                </a:cubicBezTo>
                <a:cubicBezTo>
                  <a:pt x="366" y="767"/>
                  <a:pt x="297" y="680"/>
                  <a:pt x="292" y="671"/>
                </a:cubicBezTo>
                <a:cubicBezTo>
                  <a:pt x="287" y="662"/>
                  <a:pt x="208" y="626"/>
                  <a:pt x="197" y="622"/>
                </a:cubicBezTo>
                <a:cubicBezTo>
                  <a:pt x="188" y="619"/>
                  <a:pt x="84" y="577"/>
                  <a:pt x="82" y="574"/>
                </a:cubicBezTo>
                <a:cubicBezTo>
                  <a:pt x="79" y="568"/>
                  <a:pt x="68" y="506"/>
                  <a:pt x="64" y="500"/>
                </a:cubicBezTo>
                <a:cubicBezTo>
                  <a:pt x="63" y="497"/>
                  <a:pt x="64" y="484"/>
                  <a:pt x="72" y="454"/>
                </a:cubicBezTo>
                <a:cubicBezTo>
                  <a:pt x="79" y="423"/>
                  <a:pt x="91" y="425"/>
                  <a:pt x="100" y="421"/>
                </a:cubicBezTo>
                <a:cubicBezTo>
                  <a:pt x="127" y="409"/>
                  <a:pt x="168" y="394"/>
                  <a:pt x="177" y="389"/>
                </a:cubicBezTo>
                <a:cubicBezTo>
                  <a:pt x="193" y="378"/>
                  <a:pt x="199" y="364"/>
                  <a:pt x="202" y="355"/>
                </a:cubicBezTo>
                <a:cubicBezTo>
                  <a:pt x="204" y="346"/>
                  <a:pt x="190" y="326"/>
                  <a:pt x="188" y="323"/>
                </a:cubicBezTo>
                <a:cubicBezTo>
                  <a:pt x="188" y="319"/>
                  <a:pt x="190" y="308"/>
                  <a:pt x="190" y="303"/>
                </a:cubicBezTo>
                <a:cubicBezTo>
                  <a:pt x="190" y="299"/>
                  <a:pt x="186" y="278"/>
                  <a:pt x="186" y="278"/>
                </a:cubicBezTo>
                <a:cubicBezTo>
                  <a:pt x="174" y="283"/>
                  <a:pt x="174" y="283"/>
                  <a:pt x="174" y="283"/>
                </a:cubicBezTo>
                <a:cubicBezTo>
                  <a:pt x="174" y="283"/>
                  <a:pt x="183" y="267"/>
                  <a:pt x="183" y="262"/>
                </a:cubicBezTo>
                <a:cubicBezTo>
                  <a:pt x="183" y="256"/>
                  <a:pt x="163" y="224"/>
                  <a:pt x="159" y="221"/>
                </a:cubicBezTo>
                <a:cubicBezTo>
                  <a:pt x="156" y="217"/>
                  <a:pt x="161" y="206"/>
                  <a:pt x="170" y="188"/>
                </a:cubicBezTo>
                <a:cubicBezTo>
                  <a:pt x="179" y="170"/>
                  <a:pt x="161" y="165"/>
                  <a:pt x="156" y="163"/>
                </a:cubicBezTo>
                <a:cubicBezTo>
                  <a:pt x="152" y="161"/>
                  <a:pt x="88" y="129"/>
                  <a:pt x="88" y="129"/>
                </a:cubicBezTo>
                <a:cubicBezTo>
                  <a:pt x="88" y="129"/>
                  <a:pt x="89" y="118"/>
                  <a:pt x="82" y="113"/>
                </a:cubicBezTo>
                <a:cubicBezTo>
                  <a:pt x="77" y="109"/>
                  <a:pt x="82" y="90"/>
                  <a:pt x="82" y="84"/>
                </a:cubicBezTo>
                <a:cubicBezTo>
                  <a:pt x="82" y="79"/>
                  <a:pt x="23" y="23"/>
                  <a:pt x="23" y="23"/>
                </a:cubicBezTo>
                <a:cubicBezTo>
                  <a:pt x="23" y="23"/>
                  <a:pt x="7" y="5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>
            <a:off x="1927187" y="4296817"/>
            <a:ext cx="250825" cy="685800"/>
          </a:xfrm>
          <a:custGeom>
            <a:avLst/>
            <a:gdLst/>
            <a:ahLst/>
            <a:cxnLst>
              <a:cxn ang="0">
                <a:pos x="151" y="48"/>
              </a:cxn>
              <a:cxn ang="0">
                <a:pos x="142" y="59"/>
              </a:cxn>
              <a:cxn ang="0">
                <a:pos x="154" y="39"/>
              </a:cxn>
              <a:cxn ang="0">
                <a:pos x="153" y="16"/>
              </a:cxn>
              <a:cxn ang="0">
                <a:pos x="135" y="0"/>
              </a:cxn>
              <a:cxn ang="0">
                <a:pos x="88" y="65"/>
              </a:cxn>
              <a:cxn ang="0">
                <a:pos x="56" y="95"/>
              </a:cxn>
              <a:cxn ang="0">
                <a:pos x="45" y="156"/>
              </a:cxn>
              <a:cxn ang="0">
                <a:pos x="48" y="192"/>
              </a:cxn>
              <a:cxn ang="0">
                <a:pos x="47" y="222"/>
              </a:cxn>
              <a:cxn ang="0">
                <a:pos x="48" y="281"/>
              </a:cxn>
              <a:cxn ang="0">
                <a:pos x="38" y="285"/>
              </a:cxn>
              <a:cxn ang="0">
                <a:pos x="18" y="369"/>
              </a:cxn>
              <a:cxn ang="0">
                <a:pos x="0" y="432"/>
              </a:cxn>
            </a:cxnLst>
            <a:rect l="0" t="0" r="r" b="b"/>
            <a:pathLst>
              <a:path w="158" h="432">
                <a:moveTo>
                  <a:pt x="151" y="48"/>
                </a:moveTo>
                <a:cubicBezTo>
                  <a:pt x="150" y="50"/>
                  <a:pt x="142" y="60"/>
                  <a:pt x="142" y="59"/>
                </a:cubicBezTo>
                <a:cubicBezTo>
                  <a:pt x="142" y="58"/>
                  <a:pt x="152" y="46"/>
                  <a:pt x="154" y="39"/>
                </a:cubicBezTo>
                <a:cubicBezTo>
                  <a:pt x="158" y="32"/>
                  <a:pt x="153" y="16"/>
                  <a:pt x="153" y="16"/>
                </a:cubicBezTo>
                <a:cubicBezTo>
                  <a:pt x="153" y="16"/>
                  <a:pt x="144" y="2"/>
                  <a:pt x="135" y="0"/>
                </a:cubicBezTo>
                <a:cubicBezTo>
                  <a:pt x="127" y="0"/>
                  <a:pt x="92" y="61"/>
                  <a:pt x="88" y="65"/>
                </a:cubicBezTo>
                <a:cubicBezTo>
                  <a:pt x="84" y="70"/>
                  <a:pt x="61" y="88"/>
                  <a:pt x="56" y="95"/>
                </a:cubicBezTo>
                <a:cubicBezTo>
                  <a:pt x="48" y="102"/>
                  <a:pt x="48" y="142"/>
                  <a:pt x="45" y="156"/>
                </a:cubicBezTo>
                <a:cubicBezTo>
                  <a:pt x="41" y="168"/>
                  <a:pt x="47" y="185"/>
                  <a:pt x="48" y="192"/>
                </a:cubicBezTo>
                <a:cubicBezTo>
                  <a:pt x="50" y="197"/>
                  <a:pt x="47" y="215"/>
                  <a:pt x="47" y="222"/>
                </a:cubicBezTo>
                <a:cubicBezTo>
                  <a:pt x="47" y="229"/>
                  <a:pt x="48" y="281"/>
                  <a:pt x="48" y="281"/>
                </a:cubicBezTo>
                <a:cubicBezTo>
                  <a:pt x="48" y="281"/>
                  <a:pt x="38" y="281"/>
                  <a:pt x="38" y="285"/>
                </a:cubicBezTo>
                <a:cubicBezTo>
                  <a:pt x="36" y="289"/>
                  <a:pt x="20" y="355"/>
                  <a:pt x="18" y="369"/>
                </a:cubicBezTo>
                <a:cubicBezTo>
                  <a:pt x="16" y="380"/>
                  <a:pt x="4" y="416"/>
                  <a:pt x="0" y="43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>
            <a:off x="2166900" y="4226967"/>
            <a:ext cx="255587" cy="147637"/>
          </a:xfrm>
          <a:custGeom>
            <a:avLst/>
            <a:gdLst/>
            <a:ahLst/>
            <a:cxnLst>
              <a:cxn ang="0">
                <a:pos x="90" y="4"/>
              </a:cxn>
              <a:cxn ang="0">
                <a:pos x="84" y="1"/>
              </a:cxn>
              <a:cxn ang="0">
                <a:pos x="64" y="12"/>
              </a:cxn>
              <a:cxn ang="0">
                <a:pos x="48" y="32"/>
              </a:cxn>
              <a:cxn ang="0">
                <a:pos x="36" y="44"/>
              </a:cxn>
              <a:cxn ang="0">
                <a:pos x="29" y="45"/>
              </a:cxn>
              <a:cxn ang="0">
                <a:pos x="7" y="47"/>
              </a:cxn>
              <a:cxn ang="0">
                <a:pos x="0" y="52"/>
              </a:cxn>
            </a:cxnLst>
            <a:rect l="0" t="0" r="r" b="b"/>
            <a:pathLst>
              <a:path w="90" h="52">
                <a:moveTo>
                  <a:pt x="90" y="4"/>
                </a:moveTo>
                <a:cubicBezTo>
                  <a:pt x="89" y="2"/>
                  <a:pt x="86" y="2"/>
                  <a:pt x="84" y="1"/>
                </a:cubicBezTo>
                <a:cubicBezTo>
                  <a:pt x="80" y="0"/>
                  <a:pt x="68" y="9"/>
                  <a:pt x="64" y="12"/>
                </a:cubicBezTo>
                <a:cubicBezTo>
                  <a:pt x="60" y="15"/>
                  <a:pt x="53" y="26"/>
                  <a:pt x="48" y="32"/>
                </a:cubicBezTo>
                <a:cubicBezTo>
                  <a:pt x="42" y="38"/>
                  <a:pt x="36" y="44"/>
                  <a:pt x="36" y="44"/>
                </a:cubicBezTo>
                <a:cubicBezTo>
                  <a:pt x="36" y="44"/>
                  <a:pt x="33" y="47"/>
                  <a:pt x="29" y="45"/>
                </a:cubicBezTo>
                <a:cubicBezTo>
                  <a:pt x="24" y="43"/>
                  <a:pt x="13" y="45"/>
                  <a:pt x="7" y="47"/>
                </a:cubicBezTo>
                <a:cubicBezTo>
                  <a:pt x="5" y="47"/>
                  <a:pt x="2" y="49"/>
                  <a:pt x="0" y="52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Freeform 48"/>
          <p:cNvSpPr>
            <a:spLocks/>
          </p:cNvSpPr>
          <p:nvPr/>
        </p:nvSpPr>
        <p:spPr bwMode="auto">
          <a:xfrm>
            <a:off x="2309775" y="4228554"/>
            <a:ext cx="115887" cy="207963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0" y="122"/>
              </a:cxn>
              <a:cxn ang="0">
                <a:pos x="11" y="97"/>
              </a:cxn>
              <a:cxn ang="0">
                <a:pos x="32" y="61"/>
              </a:cxn>
              <a:cxn ang="0">
                <a:pos x="69" y="17"/>
              </a:cxn>
              <a:cxn ang="0">
                <a:pos x="67" y="0"/>
              </a:cxn>
            </a:cxnLst>
            <a:rect l="0" t="0" r="r" b="b"/>
            <a:pathLst>
              <a:path w="73" h="131">
                <a:moveTo>
                  <a:pt x="0" y="131"/>
                </a:moveTo>
                <a:cubicBezTo>
                  <a:pt x="0" y="127"/>
                  <a:pt x="0" y="124"/>
                  <a:pt x="0" y="122"/>
                </a:cubicBezTo>
                <a:cubicBezTo>
                  <a:pt x="0" y="120"/>
                  <a:pt x="9" y="99"/>
                  <a:pt x="11" y="97"/>
                </a:cubicBezTo>
                <a:cubicBezTo>
                  <a:pt x="12" y="94"/>
                  <a:pt x="30" y="67"/>
                  <a:pt x="32" y="61"/>
                </a:cubicBezTo>
                <a:cubicBezTo>
                  <a:pt x="34" y="56"/>
                  <a:pt x="61" y="29"/>
                  <a:pt x="69" y="17"/>
                </a:cubicBezTo>
                <a:cubicBezTo>
                  <a:pt x="73" y="11"/>
                  <a:pt x="69" y="2"/>
                  <a:pt x="67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Freeform 49"/>
          <p:cNvSpPr>
            <a:spLocks/>
          </p:cNvSpPr>
          <p:nvPr/>
        </p:nvSpPr>
        <p:spPr bwMode="auto">
          <a:xfrm>
            <a:off x="2019262" y="4436517"/>
            <a:ext cx="355600" cy="1216025"/>
          </a:xfrm>
          <a:custGeom>
            <a:avLst/>
            <a:gdLst/>
            <a:ahLst/>
            <a:cxnLst>
              <a:cxn ang="0">
                <a:pos x="0" y="427"/>
              </a:cxn>
              <a:cxn ang="0">
                <a:pos x="28" y="392"/>
              </a:cxn>
              <a:cxn ang="0">
                <a:pos x="50" y="319"/>
              </a:cxn>
              <a:cxn ang="0">
                <a:pos x="56" y="263"/>
              </a:cxn>
              <a:cxn ang="0">
                <a:pos x="57" y="232"/>
              </a:cxn>
              <a:cxn ang="0">
                <a:pos x="59" y="226"/>
              </a:cxn>
              <a:cxn ang="0">
                <a:pos x="55" y="213"/>
              </a:cxn>
              <a:cxn ang="0">
                <a:pos x="71" y="161"/>
              </a:cxn>
              <a:cxn ang="0">
                <a:pos x="77" y="131"/>
              </a:cxn>
              <a:cxn ang="0">
                <a:pos x="64" y="123"/>
              </a:cxn>
              <a:cxn ang="0">
                <a:pos x="69" y="111"/>
              </a:cxn>
              <a:cxn ang="0">
                <a:pos x="73" y="87"/>
              </a:cxn>
              <a:cxn ang="0">
                <a:pos x="104" y="65"/>
              </a:cxn>
              <a:cxn ang="0">
                <a:pos x="123" y="36"/>
              </a:cxn>
              <a:cxn ang="0">
                <a:pos x="105" y="5"/>
              </a:cxn>
              <a:cxn ang="0">
                <a:pos x="102" y="0"/>
              </a:cxn>
            </a:cxnLst>
            <a:rect l="0" t="0" r="r" b="b"/>
            <a:pathLst>
              <a:path w="125" h="427">
                <a:moveTo>
                  <a:pt x="0" y="427"/>
                </a:moveTo>
                <a:cubicBezTo>
                  <a:pt x="15" y="421"/>
                  <a:pt x="26" y="396"/>
                  <a:pt x="28" y="392"/>
                </a:cubicBezTo>
                <a:cubicBezTo>
                  <a:pt x="33" y="379"/>
                  <a:pt x="47" y="332"/>
                  <a:pt x="50" y="319"/>
                </a:cubicBezTo>
                <a:cubicBezTo>
                  <a:pt x="52" y="312"/>
                  <a:pt x="55" y="267"/>
                  <a:pt x="56" y="263"/>
                </a:cubicBezTo>
                <a:cubicBezTo>
                  <a:pt x="56" y="258"/>
                  <a:pt x="57" y="232"/>
                  <a:pt x="57" y="232"/>
                </a:cubicBezTo>
                <a:cubicBezTo>
                  <a:pt x="59" y="226"/>
                  <a:pt x="59" y="226"/>
                  <a:pt x="59" y="226"/>
                </a:cubicBezTo>
                <a:cubicBezTo>
                  <a:pt x="59" y="226"/>
                  <a:pt x="55" y="215"/>
                  <a:pt x="55" y="213"/>
                </a:cubicBezTo>
                <a:cubicBezTo>
                  <a:pt x="55" y="211"/>
                  <a:pt x="69" y="166"/>
                  <a:pt x="71" y="161"/>
                </a:cubicBezTo>
                <a:cubicBezTo>
                  <a:pt x="72" y="155"/>
                  <a:pt x="78" y="133"/>
                  <a:pt x="77" y="131"/>
                </a:cubicBezTo>
                <a:cubicBezTo>
                  <a:pt x="76" y="129"/>
                  <a:pt x="64" y="123"/>
                  <a:pt x="64" y="123"/>
                </a:cubicBezTo>
                <a:cubicBezTo>
                  <a:pt x="64" y="123"/>
                  <a:pt x="67" y="115"/>
                  <a:pt x="69" y="111"/>
                </a:cubicBezTo>
                <a:cubicBezTo>
                  <a:pt x="70" y="107"/>
                  <a:pt x="70" y="90"/>
                  <a:pt x="73" y="87"/>
                </a:cubicBezTo>
                <a:cubicBezTo>
                  <a:pt x="77" y="84"/>
                  <a:pt x="95" y="71"/>
                  <a:pt x="104" y="65"/>
                </a:cubicBezTo>
                <a:cubicBezTo>
                  <a:pt x="113" y="58"/>
                  <a:pt x="122" y="42"/>
                  <a:pt x="123" y="36"/>
                </a:cubicBezTo>
                <a:cubicBezTo>
                  <a:pt x="125" y="30"/>
                  <a:pt x="107" y="7"/>
                  <a:pt x="105" y="5"/>
                </a:cubicBezTo>
                <a:cubicBezTo>
                  <a:pt x="103" y="4"/>
                  <a:pt x="103" y="2"/>
                  <a:pt x="102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Freeform 50"/>
          <p:cNvSpPr>
            <a:spLocks/>
          </p:cNvSpPr>
          <p:nvPr/>
        </p:nvSpPr>
        <p:spPr bwMode="auto">
          <a:xfrm>
            <a:off x="1708112" y="5623967"/>
            <a:ext cx="325438" cy="7302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6" y="37"/>
              </a:cxn>
              <a:cxn ang="0">
                <a:pos x="29" y="46"/>
              </a:cxn>
              <a:cxn ang="0">
                <a:pos x="74" y="23"/>
              </a:cxn>
              <a:cxn ang="0">
                <a:pos x="74" y="0"/>
              </a:cxn>
              <a:cxn ang="0">
                <a:pos x="106" y="12"/>
              </a:cxn>
              <a:cxn ang="0">
                <a:pos x="204" y="15"/>
              </a:cxn>
              <a:cxn ang="0">
                <a:pos x="196" y="18"/>
              </a:cxn>
            </a:cxnLst>
            <a:rect l="0" t="0" r="r" b="b"/>
            <a:pathLst>
              <a:path w="205" h="46">
                <a:moveTo>
                  <a:pt x="0" y="43"/>
                </a:moveTo>
                <a:cubicBezTo>
                  <a:pt x="0" y="41"/>
                  <a:pt x="6" y="37"/>
                  <a:pt x="6" y="37"/>
                </a:cubicBezTo>
                <a:cubicBezTo>
                  <a:pt x="6" y="37"/>
                  <a:pt x="26" y="46"/>
                  <a:pt x="29" y="46"/>
                </a:cubicBezTo>
                <a:cubicBezTo>
                  <a:pt x="33" y="46"/>
                  <a:pt x="69" y="30"/>
                  <a:pt x="74" y="23"/>
                </a:cubicBezTo>
                <a:cubicBezTo>
                  <a:pt x="79" y="16"/>
                  <a:pt x="74" y="0"/>
                  <a:pt x="74" y="0"/>
                </a:cubicBezTo>
                <a:cubicBezTo>
                  <a:pt x="74" y="0"/>
                  <a:pt x="85" y="0"/>
                  <a:pt x="106" y="12"/>
                </a:cubicBezTo>
                <a:cubicBezTo>
                  <a:pt x="126" y="25"/>
                  <a:pt x="175" y="19"/>
                  <a:pt x="204" y="15"/>
                </a:cubicBezTo>
                <a:cubicBezTo>
                  <a:pt x="205" y="15"/>
                  <a:pt x="194" y="18"/>
                  <a:pt x="196" y="1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Freeform 51"/>
          <p:cNvSpPr>
            <a:spLocks/>
          </p:cNvSpPr>
          <p:nvPr/>
        </p:nvSpPr>
        <p:spPr bwMode="auto">
          <a:xfrm>
            <a:off x="1717637" y="5689054"/>
            <a:ext cx="50800" cy="466725"/>
          </a:xfrm>
          <a:custGeom>
            <a:avLst/>
            <a:gdLst/>
            <a:ahLst/>
            <a:cxnLst>
              <a:cxn ang="0">
                <a:pos x="18" y="164"/>
              </a:cxn>
              <a:cxn ang="0">
                <a:pos x="13" y="138"/>
              </a:cxn>
              <a:cxn ang="0">
                <a:pos x="9" y="69"/>
              </a:cxn>
              <a:cxn ang="0">
                <a:pos x="0" y="0"/>
              </a:cxn>
            </a:cxnLst>
            <a:rect l="0" t="0" r="r" b="b"/>
            <a:pathLst>
              <a:path w="18" h="164">
                <a:moveTo>
                  <a:pt x="18" y="164"/>
                </a:moveTo>
                <a:cubicBezTo>
                  <a:pt x="18" y="161"/>
                  <a:pt x="13" y="141"/>
                  <a:pt x="13" y="138"/>
                </a:cubicBezTo>
                <a:cubicBezTo>
                  <a:pt x="13" y="136"/>
                  <a:pt x="9" y="71"/>
                  <a:pt x="9" y="69"/>
                </a:cubicBezTo>
                <a:cubicBezTo>
                  <a:pt x="10" y="67"/>
                  <a:pt x="2" y="11"/>
                  <a:pt x="0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>
            <a:off x="1750975" y="6162129"/>
            <a:ext cx="1622425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 flipH="1" flipV="1">
            <a:off x="3355934" y="6162140"/>
            <a:ext cx="5788066" cy="3164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Privacy Preserving Related Reference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7858" y="1628577"/>
            <a:ext cx="4238942" cy="4458079"/>
          </a:xfrm>
        </p:spPr>
        <p:txBody>
          <a:bodyPr>
            <a:normAutofit fontScale="92500" lnSpcReduction="10000"/>
          </a:bodyPr>
          <a:lstStyle/>
          <a:p>
            <a:r>
              <a:rPr lang="en-AU" sz="2400" b="1" u="sng" dirty="0"/>
              <a:t>Privacy Preserving in Data Releasing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Applications: Survey</a:t>
            </a:r>
            <a:r>
              <a:rPr lang="en-US" altLang="zh-CN" sz="2000" dirty="0"/>
              <a:t>, </a:t>
            </a:r>
            <a:r>
              <a:rPr lang="en-US" sz="2000" b="1" u="sng" dirty="0"/>
              <a:t>IEEE Transactions on Data and Knowledge Engineering</a:t>
            </a:r>
            <a:r>
              <a:rPr lang="en-US" sz="2000" dirty="0"/>
              <a:t>, </a:t>
            </a:r>
            <a:r>
              <a:rPr lang="en-US" altLang="zh-CN" sz="2000" dirty="0"/>
              <a:t>2017</a:t>
            </a:r>
          </a:p>
          <a:p>
            <a:pPr lvl="1"/>
            <a:r>
              <a:rPr lang="en-US" altLang="zh-CN" sz="2000" dirty="0"/>
              <a:t>T. Zhu, G. Li, W. Zhou, P.S. Yu. </a:t>
            </a:r>
            <a:r>
              <a:rPr lang="en-US" altLang="zh-CN" sz="2000" i="1" dirty="0"/>
              <a:t>Differential Privacy and Its Applications</a:t>
            </a:r>
            <a:r>
              <a:rPr lang="en-US" altLang="zh-CN" sz="2000" dirty="0"/>
              <a:t>, Springer 2017</a:t>
            </a:r>
          </a:p>
          <a:p>
            <a:pPr lvl="1"/>
            <a:r>
              <a:rPr lang="en-US" sz="1800" dirty="0"/>
              <a:t>T. Zhu, P. </a:t>
            </a:r>
            <a:r>
              <a:rPr lang="en-US" sz="1800" dirty="0" err="1"/>
              <a:t>Xiong</a:t>
            </a:r>
            <a:r>
              <a:rPr lang="en-US" sz="1800" dirty="0"/>
              <a:t>, G. Li, W. Zhou. </a:t>
            </a:r>
            <a:r>
              <a:rPr lang="en-US" sz="1800" i="1" dirty="0"/>
              <a:t>Correlated Differential Privacy: Hiding Information in Non-IID Dataset</a:t>
            </a:r>
            <a:r>
              <a:rPr lang="en-US" sz="1800" dirty="0"/>
              <a:t>. </a:t>
            </a:r>
            <a:r>
              <a:rPr lang="en-US" sz="1800" b="1" u="sng" dirty="0"/>
              <a:t>IEEE Transactions on Information Forensics &amp; Security</a:t>
            </a:r>
            <a:r>
              <a:rPr lang="en-US" sz="1800" dirty="0"/>
              <a:t>, 2015, 10(2), 229-242</a:t>
            </a:r>
            <a:endParaRPr lang="en-AU" sz="1800" dirty="0"/>
          </a:p>
          <a:p>
            <a:pPr lvl="1"/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718148" y="6376243"/>
            <a:ext cx="3086100" cy="365125"/>
          </a:xfrm>
        </p:spPr>
        <p:txBody>
          <a:bodyPr/>
          <a:lstStyle/>
          <a:p>
            <a:r>
              <a:rPr lang="en-US"/>
              <a:t>Recent Research @ TULIP Lab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50" y="1769354"/>
            <a:ext cx="1943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3800475" y="4721448"/>
            <a:ext cx="65088" cy="938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" y="330"/>
              </a:cxn>
            </a:cxnLst>
            <a:rect l="0" t="0" r="r" b="b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800475" y="4015011"/>
            <a:ext cx="1508125" cy="706437"/>
          </a:xfrm>
          <a:custGeom>
            <a:avLst/>
            <a:gdLst/>
            <a:ahLst/>
            <a:cxnLst>
              <a:cxn ang="0">
                <a:pos x="530" y="0"/>
              </a:cxn>
              <a:cxn ang="0">
                <a:pos x="520" y="7"/>
              </a:cxn>
              <a:cxn ang="0">
                <a:pos x="434" y="55"/>
              </a:cxn>
              <a:cxn ang="0">
                <a:pos x="339" y="80"/>
              </a:cxn>
              <a:cxn ang="0">
                <a:pos x="296" y="183"/>
              </a:cxn>
              <a:cxn ang="0">
                <a:pos x="199" y="173"/>
              </a:cxn>
              <a:cxn ang="0">
                <a:pos x="133" y="180"/>
              </a:cxn>
              <a:cxn ang="0">
                <a:pos x="43" y="187"/>
              </a:cxn>
              <a:cxn ang="0">
                <a:pos x="0" y="238"/>
              </a:cxn>
              <a:cxn ang="0">
                <a:pos x="0" y="248"/>
              </a:cxn>
            </a:cxnLst>
            <a:rect l="0" t="0" r="r" b="b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783013" y="1773461"/>
            <a:ext cx="1606550" cy="2241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" y="105"/>
              </a:cxn>
              <a:cxn ang="0">
                <a:pos x="170" y="213"/>
              </a:cxn>
              <a:cxn ang="0">
                <a:pos x="330" y="387"/>
              </a:cxn>
              <a:cxn ang="0">
                <a:pos x="502" y="615"/>
              </a:cxn>
              <a:cxn ang="0">
                <a:pos x="561" y="725"/>
              </a:cxn>
              <a:cxn ang="0">
                <a:pos x="536" y="788"/>
              </a:cxn>
            </a:cxnLst>
            <a:rect l="0" t="0" r="r" b="b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225800" y="1630586"/>
            <a:ext cx="557213" cy="142875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55" y="10"/>
              </a:cxn>
              <a:cxn ang="0">
                <a:pos x="100" y="11"/>
              </a:cxn>
              <a:cxn ang="0">
                <a:pos x="143" y="34"/>
              </a:cxn>
              <a:cxn ang="0">
                <a:pos x="191" y="43"/>
              </a:cxn>
              <a:cxn ang="0">
                <a:pos x="196" y="50"/>
              </a:cxn>
            </a:cxnLst>
            <a:rect l="0" t="0" r="r" b="b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186113" y="1763936"/>
            <a:ext cx="98425" cy="236537"/>
          </a:xfrm>
          <a:custGeom>
            <a:avLst/>
            <a:gdLst/>
            <a:ahLst/>
            <a:cxnLst>
              <a:cxn ang="0">
                <a:pos x="62" y="78"/>
              </a:cxn>
              <a:cxn ang="0">
                <a:pos x="45" y="149"/>
              </a:cxn>
              <a:cxn ang="0">
                <a:pos x="4" y="83"/>
              </a:cxn>
              <a:cxn ang="0">
                <a:pos x="16" y="9"/>
              </a:cxn>
              <a:cxn ang="0">
                <a:pos x="25" y="0"/>
              </a:cxn>
            </a:cxnLst>
            <a:rect l="0" t="0" r="r" b="b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273425" y="1878236"/>
            <a:ext cx="1155700" cy="1676400"/>
          </a:xfrm>
          <a:custGeom>
            <a:avLst/>
            <a:gdLst/>
            <a:ahLst/>
            <a:cxnLst>
              <a:cxn ang="0">
                <a:pos x="728" y="1056"/>
              </a:cxn>
              <a:cxn ang="0">
                <a:pos x="626" y="810"/>
              </a:cxn>
              <a:cxn ang="0">
                <a:pos x="447" y="432"/>
              </a:cxn>
              <a:cxn ang="0">
                <a:pos x="372" y="368"/>
              </a:cxn>
              <a:cxn ang="0">
                <a:pos x="246" y="337"/>
              </a:cxn>
              <a:cxn ang="0">
                <a:pos x="187" y="294"/>
              </a:cxn>
              <a:cxn ang="0">
                <a:pos x="135" y="276"/>
              </a:cxn>
              <a:cxn ang="0">
                <a:pos x="58" y="237"/>
              </a:cxn>
              <a:cxn ang="0">
                <a:pos x="17" y="199"/>
              </a:cxn>
              <a:cxn ang="0">
                <a:pos x="8" y="152"/>
              </a:cxn>
              <a:cxn ang="0">
                <a:pos x="26" y="84"/>
              </a:cxn>
              <a:cxn ang="0">
                <a:pos x="36" y="0"/>
              </a:cxn>
              <a:cxn ang="0">
                <a:pos x="6" y="6"/>
              </a:cxn>
            </a:cxnLst>
            <a:rect l="0" t="0" r="r" b="b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855913" y="3360961"/>
            <a:ext cx="1576387" cy="222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" y="28"/>
              </a:cxn>
              <a:cxn ang="0">
                <a:pos x="121" y="39"/>
              </a:cxn>
              <a:cxn ang="0">
                <a:pos x="152" y="31"/>
              </a:cxn>
              <a:cxn ang="0">
                <a:pos x="262" y="29"/>
              </a:cxn>
              <a:cxn ang="0">
                <a:pos x="356" y="49"/>
              </a:cxn>
              <a:cxn ang="0">
                <a:pos x="483" y="71"/>
              </a:cxn>
              <a:cxn ang="0">
                <a:pos x="554" y="78"/>
              </a:cxn>
              <a:cxn ang="0">
                <a:pos x="553" y="68"/>
              </a:cxn>
            </a:cxnLst>
            <a:rect l="0" t="0" r="r" b="b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835275" y="1863948"/>
            <a:ext cx="412750" cy="1497013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144" y="75"/>
              </a:cxn>
              <a:cxn ang="0">
                <a:pos x="131" y="233"/>
              </a:cxn>
              <a:cxn ang="0">
                <a:pos x="121" y="245"/>
              </a:cxn>
              <a:cxn ang="0">
                <a:pos x="122" y="261"/>
              </a:cxn>
              <a:cxn ang="0">
                <a:pos x="100" y="312"/>
              </a:cxn>
              <a:cxn ang="0">
                <a:pos x="81" y="358"/>
              </a:cxn>
              <a:cxn ang="0">
                <a:pos x="58" y="377"/>
              </a:cxn>
              <a:cxn ang="0">
                <a:pos x="36" y="389"/>
              </a:cxn>
              <a:cxn ang="0">
                <a:pos x="4" y="460"/>
              </a:cxn>
              <a:cxn ang="0">
                <a:pos x="0" y="493"/>
              </a:cxn>
              <a:cxn ang="0">
                <a:pos x="0" y="522"/>
              </a:cxn>
              <a:cxn ang="0">
                <a:pos x="7" y="526"/>
              </a:cxn>
            </a:cxnLst>
            <a:rect l="0" t="0" r="r" b="b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409825" y="1609948"/>
            <a:ext cx="762000" cy="254000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80" y="2"/>
              </a:cxn>
              <a:cxn ang="0">
                <a:pos x="199" y="39"/>
              </a:cxn>
              <a:cxn ang="0">
                <a:pos x="253" y="66"/>
              </a:cxn>
              <a:cxn ang="0">
                <a:pos x="268" y="89"/>
              </a:cxn>
            </a:cxnLst>
            <a:rect l="0" t="0" r="r" b="b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598488" y="1649636"/>
            <a:ext cx="1811337" cy="3265487"/>
          </a:xfrm>
          <a:custGeom>
            <a:avLst/>
            <a:gdLst/>
            <a:ahLst/>
            <a:cxnLst>
              <a:cxn ang="0">
                <a:pos x="0" y="1147"/>
              </a:cxn>
              <a:cxn ang="0">
                <a:pos x="105" y="902"/>
              </a:cxn>
              <a:cxn ang="0">
                <a:pos x="191" y="776"/>
              </a:cxn>
              <a:cxn ang="0">
                <a:pos x="489" y="610"/>
              </a:cxn>
              <a:cxn ang="0">
                <a:pos x="509" y="468"/>
              </a:cxn>
              <a:cxn ang="0">
                <a:pos x="505" y="374"/>
              </a:cxn>
              <a:cxn ang="0">
                <a:pos x="482" y="352"/>
              </a:cxn>
              <a:cxn ang="0">
                <a:pos x="481" y="319"/>
              </a:cxn>
              <a:cxn ang="0">
                <a:pos x="474" y="286"/>
              </a:cxn>
              <a:cxn ang="0">
                <a:pos x="485" y="217"/>
              </a:cxn>
              <a:cxn ang="0">
                <a:pos x="490" y="177"/>
              </a:cxn>
              <a:cxn ang="0">
                <a:pos x="557" y="52"/>
              </a:cxn>
              <a:cxn ang="0">
                <a:pos x="623" y="4"/>
              </a:cxn>
              <a:cxn ang="0">
                <a:pos x="636" y="0"/>
              </a:cxn>
            </a:cxnLst>
            <a:rect l="0" t="0" r="r" b="b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567113" y="1924273"/>
            <a:ext cx="161925" cy="166688"/>
          </a:xfrm>
          <a:custGeom>
            <a:avLst/>
            <a:gdLst/>
            <a:ahLst/>
            <a:cxnLst>
              <a:cxn ang="0">
                <a:pos x="57" y="13"/>
              </a:cxn>
              <a:cxn ang="0">
                <a:pos x="35" y="8"/>
              </a:cxn>
              <a:cxn ang="0">
                <a:pos x="21" y="5"/>
              </a:cxn>
              <a:cxn ang="0">
                <a:pos x="0" y="18"/>
              </a:cxn>
              <a:cxn ang="0">
                <a:pos x="4" y="39"/>
              </a:cxn>
              <a:cxn ang="0">
                <a:pos x="26" y="50"/>
              </a:cxn>
              <a:cxn ang="0">
                <a:pos x="56" y="54"/>
              </a:cxn>
              <a:cxn ang="0">
                <a:pos x="57" y="13"/>
              </a:cxn>
            </a:cxnLst>
            <a:rect l="0" t="0" r="r" b="b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0" y="4908773"/>
            <a:ext cx="604838" cy="1588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3854520" y="5659661"/>
            <a:ext cx="5300662" cy="1587"/>
          </a:xfrm>
          <a:prstGeom prst="lin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143240" y="1412776"/>
            <a:ext cx="204788" cy="204788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638176" y="1253010"/>
            <a:ext cx="285752" cy="231774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283968" y="1103215"/>
            <a:ext cx="357189" cy="309561"/>
          </a:xfrm>
          <a:prstGeom prst="ellipse">
            <a:avLst/>
          </a:prstGeom>
          <a:noFill/>
          <a:ln w="3333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A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+mj-ea"/>
                <a:cs typeface="Verdana"/>
              </a:rPr>
              <a:t>Contact</a:t>
            </a:r>
            <a:endParaRPr lang="en-US" dirty="0">
              <a:latin typeface="+mj-ea"/>
              <a:cs typeface="Verdana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A/Prof. Gang Li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School of</a:t>
            </a:r>
            <a:r>
              <a:rPr lang="en-AU" sz="2000" dirty="0"/>
              <a:t> IT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AU" altLang="zh-CN" sz="2000" dirty="0"/>
              <a:t/>
            </a:r>
            <a:br>
              <a:rPr lang="en-AU" altLang="zh-CN" sz="2000" dirty="0"/>
            </a:br>
            <a:r>
              <a:rPr lang="en-US" altLang="zh-CN" sz="2000" dirty="0"/>
              <a:t>D</a:t>
            </a:r>
            <a:r>
              <a:rPr lang="en-US" sz="2000" dirty="0"/>
              <a:t>eakin University</a:t>
            </a:r>
            <a:br>
              <a:rPr lang="en-US" sz="2000" dirty="0"/>
            </a:br>
            <a:r>
              <a:rPr lang="en-US" sz="2000" dirty="0"/>
              <a:t>VIC 3125, Australia</a:t>
            </a:r>
            <a:endParaRPr lang="en-US" sz="2000" dirty="0">
              <a:hlinkClick r:id="" action="ppaction://noaction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hlinkClick r:id="" action="ppaction://noaction"/>
              </a:rPr>
              <a:t>gang.li@deakin.edu.au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Phone: </a:t>
            </a:r>
            <a:r>
              <a:rPr lang="en-US" sz="2000" b="1" dirty="0">
                <a:solidFill>
                  <a:schemeClr val="accent2"/>
                </a:solidFill>
              </a:rPr>
              <a:t>+61(3)925-17434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Office: </a:t>
            </a:r>
            <a:r>
              <a:rPr lang="en-US" sz="2000" b="1" dirty="0">
                <a:solidFill>
                  <a:schemeClr val="accent2"/>
                </a:solidFill>
              </a:rPr>
              <a:t>T207.WS14</a:t>
            </a:r>
            <a:r>
              <a:rPr lang="en-US" sz="2000" dirty="0"/>
              <a:t> (Burwood)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200" dirty="0"/>
              <a:t>Director of TULIP Team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3"/>
              </a:rPr>
              <a:t>http://www.tulip.org.au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200" dirty="0"/>
              <a:t>TULIP Publications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4"/>
              </a:rPr>
              <a:t>http://www.tulip.org.au/publication</a:t>
            </a:r>
            <a:r>
              <a:rPr lang="en-US" sz="20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568CBD-616A-4BE1-AA39-352E5E690952}" type="slidenum">
              <a:rPr lang="en-AU" smtClean="0"/>
              <a:pPr/>
              <a:t>35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Recent Research @ TULIP Lab</a:t>
            </a:r>
            <a:endParaRPr lang="en-AU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65" y="1600200"/>
            <a:ext cx="3929069" cy="4525963"/>
          </a:xfrm>
        </p:spPr>
      </p:pic>
    </p:spTree>
    <p:extLst>
      <p:ext uri="{BB962C8B-B14F-4D97-AF65-F5344CB8AC3E}">
        <p14:creationId xmlns:p14="http://schemas.microsoft.com/office/powerpoint/2010/main" val="11249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TULIP Team</a:t>
            </a:r>
            <a:br>
              <a:rPr lang="en-AU" altLang="zh-CN" b="1" kern="0" dirty="0">
                <a:solidFill>
                  <a:srgbClr val="000000"/>
                </a:solidFill>
                <a:latin typeface="Verdana"/>
              </a:rPr>
            </a:b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  <a:hlinkClick r:id="rId2"/>
              </a:rPr>
              <a:t>http://www.tulip.org.au</a:t>
            </a:r>
            <a:r>
              <a:rPr lang="en-AU" altLang="zh-CN" b="1" kern="0" dirty="0">
                <a:solidFill>
                  <a:srgbClr val="000000"/>
                </a:solidFill>
                <a:latin typeface="Verdana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731424" cy="4525963"/>
          </a:xfrm>
        </p:spPr>
        <p:txBody>
          <a:bodyPr/>
          <a:lstStyle/>
          <a:p>
            <a:r>
              <a:rPr lang="en-US" altLang="zh-CN" dirty="0" smtClean="0"/>
              <a:t>Architecture</a:t>
            </a:r>
          </a:p>
          <a:p>
            <a:pPr marL="457200" lvl="1" indent="0">
              <a:buNone/>
            </a:pPr>
            <a:r>
              <a:rPr lang="en-US" altLang="zh-CN" dirty="0" smtClean="0"/>
              <a:t>                </a:t>
            </a:r>
            <a:r>
              <a:rPr lang="en-US" altLang="zh-CN" i="1" dirty="0" smtClean="0">
                <a:solidFill>
                  <a:schemeClr val="accent6"/>
                </a:solidFill>
              </a:rPr>
              <a:t>Trainee</a:t>
            </a:r>
            <a:r>
              <a:rPr lang="en-US" altLang="zh-CN" dirty="0" smtClean="0"/>
              <a:t>: new members</a:t>
            </a:r>
          </a:p>
          <a:p>
            <a:pPr marL="457200" lvl="1" indent="0">
              <a:buNone/>
            </a:pPr>
            <a:r>
              <a:rPr lang="en-US" altLang="zh-CN" dirty="0" smtClean="0"/>
              <a:t>                </a:t>
            </a:r>
            <a:r>
              <a:rPr lang="en-US" altLang="zh-CN" i="1" dirty="0" err="1" smtClean="0">
                <a:solidFill>
                  <a:schemeClr val="accent6"/>
                </a:solidFill>
              </a:rPr>
              <a:t>Vistor</a:t>
            </a:r>
            <a:r>
              <a:rPr lang="en-US" altLang="zh-CN" dirty="0" smtClean="0"/>
              <a:t>: teachers</a:t>
            </a:r>
          </a:p>
          <a:p>
            <a:pPr marL="457200" lvl="1" indent="0">
              <a:buNone/>
            </a:pPr>
            <a:r>
              <a:rPr lang="en-US" altLang="zh-CN" dirty="0" smtClean="0"/>
              <a:t>                </a:t>
            </a:r>
            <a:r>
              <a:rPr lang="en-US" altLang="zh-CN" i="1" dirty="0" err="1" smtClean="0">
                <a:solidFill>
                  <a:schemeClr val="accent6"/>
                </a:solidFill>
              </a:rPr>
              <a:t>WebTeam</a:t>
            </a:r>
            <a:r>
              <a:rPr lang="en-US" altLang="zh-CN" i="1" dirty="0" smtClean="0">
                <a:solidFill>
                  <a:schemeClr val="accent6"/>
                </a:solidFill>
              </a:rPr>
              <a:t>(publicity)</a:t>
            </a:r>
            <a:r>
              <a:rPr lang="en-US" altLang="zh-CN" dirty="0" smtClean="0"/>
              <a:t>: member </a:t>
            </a:r>
            <a:r>
              <a:rPr lang="en-US" altLang="zh-CN" dirty="0"/>
              <a:t>for </a:t>
            </a:r>
            <a:r>
              <a:rPr lang="en-US" altLang="zh-CN" dirty="0" smtClean="0"/>
              <a:t>web production</a:t>
            </a:r>
          </a:p>
          <a:p>
            <a:pPr marL="457200" lvl="1" indent="0">
              <a:buNone/>
            </a:pPr>
            <a:r>
              <a:rPr lang="en-US" altLang="zh-CN" dirty="0" smtClean="0"/>
              <a:t>                </a:t>
            </a:r>
            <a:r>
              <a:rPr lang="en-US" altLang="zh-CN" i="1" dirty="0" smtClean="0">
                <a:solidFill>
                  <a:schemeClr val="accent6"/>
                </a:solidFill>
              </a:rPr>
              <a:t>Headquarter</a:t>
            </a:r>
            <a:r>
              <a:rPr lang="en-US" altLang="zh-CN" dirty="0" smtClean="0"/>
              <a:t>: member in Melbourne</a:t>
            </a:r>
          </a:p>
          <a:p>
            <a:pPr marL="457200" lvl="1" indent="0">
              <a:buNone/>
            </a:pPr>
            <a:r>
              <a:rPr lang="en-US" altLang="zh-CN" dirty="0" smtClean="0"/>
              <a:t>                </a:t>
            </a:r>
            <a:r>
              <a:rPr lang="en-US" altLang="zh-CN" i="1" dirty="0" smtClean="0">
                <a:solidFill>
                  <a:schemeClr val="accent6"/>
                </a:solidFill>
              </a:rPr>
              <a:t>Pegasus</a:t>
            </a:r>
            <a:r>
              <a:rPr lang="en-US" altLang="zh-CN" dirty="0" smtClean="0"/>
              <a:t>: member in Xi’an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左大括号 6"/>
          <p:cNvSpPr/>
          <p:nvPr/>
        </p:nvSpPr>
        <p:spPr>
          <a:xfrm>
            <a:off x="1826313" y="2240866"/>
            <a:ext cx="369424" cy="20162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6407" y="2833481"/>
            <a:ext cx="1289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  TULIP </a:t>
            </a:r>
          </a:p>
          <a:p>
            <a:r>
              <a:rPr lang="en-US" altLang="zh-CN" sz="2400" dirty="0" smtClean="0"/>
              <a:t>Academy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387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kern="0" dirty="0">
                <a:solidFill>
                  <a:srgbClr val="000000"/>
                </a:solidFill>
                <a:latin typeface="Verdana"/>
              </a:rPr>
              <a:t>Rules and regulations</a:t>
            </a:r>
            <a:endParaRPr lang="zh-CN" altLang="en-US" sz="3000" b="1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Tools</a:t>
            </a:r>
          </a:p>
          <a:p>
            <a:pPr lvl="1"/>
            <a:r>
              <a:rPr lang="en-US" altLang="zh-CN" dirty="0" smtClean="0"/>
              <a:t>We use </a:t>
            </a:r>
            <a:r>
              <a:rPr lang="en-US" altLang="zh-CN" i="1" dirty="0" err="1" smtClean="0"/>
              <a:t>LaTeX</a:t>
            </a:r>
            <a:r>
              <a:rPr lang="en-US" altLang="zh-CN" i="1" dirty="0" smtClean="0"/>
              <a:t>, </a:t>
            </a:r>
            <a:r>
              <a:rPr lang="en-US" altLang="zh-CN" i="1" dirty="0" err="1" smtClean="0"/>
              <a:t>SmartGit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and</a:t>
            </a:r>
            <a:r>
              <a:rPr lang="en-US" altLang="zh-CN" i="1" dirty="0" smtClean="0"/>
              <a:t> </a:t>
            </a:r>
            <a:r>
              <a:rPr lang="en-US" altLang="zh-CN" i="1" dirty="0" err="1" smtClean="0"/>
              <a:t>Bitbucket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in daily work</a:t>
            </a:r>
            <a:r>
              <a:rPr lang="en-US" altLang="zh-CN" i="1" dirty="0" smtClean="0"/>
              <a:t>.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Critical </a:t>
            </a:r>
            <a:r>
              <a:rPr lang="en-US" altLang="zh-CN" dirty="0" smtClean="0">
                <a:solidFill>
                  <a:schemeClr val="accent6"/>
                </a:solidFill>
              </a:rPr>
              <a:t>thinking</a:t>
            </a:r>
          </a:p>
          <a:p>
            <a:r>
              <a:rPr lang="en-US" altLang="zh-CN" dirty="0" smtClean="0">
                <a:solidFill>
                  <a:schemeClr val="accent6"/>
                </a:solidFill>
              </a:rPr>
              <a:t>A clear goal:</a:t>
            </a:r>
          </a:p>
          <a:p>
            <a:pPr lvl="1"/>
            <a:r>
              <a:rPr lang="en-US" altLang="zh-CN" dirty="0"/>
              <a:t>Requires </a:t>
            </a:r>
            <a:r>
              <a:rPr lang="en-US" altLang="zh-CN" dirty="0" smtClean="0"/>
              <a:t>one </a:t>
            </a:r>
            <a:r>
              <a:rPr lang="en-US" altLang="zh-CN" dirty="0"/>
              <a:t>year clearance </a:t>
            </a:r>
            <a:r>
              <a:rPr lang="en-US" altLang="zh-CN" dirty="0" smtClean="0"/>
              <a:t>FLIP(00)~FLIP(03). Otherwise,</a:t>
            </a:r>
            <a:r>
              <a:rPr lang="en-US" altLang="zh-CN" dirty="0"/>
              <a:t> withdraw by </a:t>
            </a:r>
            <a:r>
              <a:rPr lang="en-US" altLang="zh-CN" dirty="0" smtClean="0"/>
              <a:t>yourself.</a:t>
            </a:r>
          </a:p>
          <a:p>
            <a:r>
              <a:rPr lang="en-US" altLang="zh-CN" dirty="0" smtClean="0">
                <a:solidFill>
                  <a:schemeClr val="accent6"/>
                </a:solidFill>
              </a:rPr>
              <a:t>Meeting: </a:t>
            </a:r>
          </a:p>
          <a:p>
            <a:pPr lvl="1"/>
            <a:r>
              <a:rPr lang="en-US" altLang="zh-CN" dirty="0" smtClean="0"/>
              <a:t>Pegasus members must be in lab, others can be online.</a:t>
            </a:r>
          </a:p>
          <a:p>
            <a:pPr lvl="1"/>
            <a:r>
              <a:rPr lang="en-US" altLang="zh-CN" dirty="0"/>
              <a:t>Read materials in </a:t>
            </a:r>
            <a:r>
              <a:rPr lang="en-US" altLang="zh-CN" dirty="0" smtClean="0"/>
              <a:t>advance </a:t>
            </a:r>
            <a:r>
              <a:rPr lang="en-US" altLang="zh-CN" dirty="0"/>
              <a:t>and ask </a:t>
            </a:r>
            <a:r>
              <a:rPr lang="en-US" altLang="zh-CN" dirty="0" smtClean="0"/>
              <a:t>questions.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5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Learning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Mathematics</a:t>
            </a:r>
          </a:p>
          <a:p>
            <a:pPr lvl="2"/>
            <a:r>
              <a:rPr lang="en-US" altLang="zh-CN" i="1" dirty="0"/>
              <a:t>Linear </a:t>
            </a:r>
            <a:r>
              <a:rPr lang="en-US" altLang="zh-CN" i="1" dirty="0" smtClean="0"/>
              <a:t>algebra, Probability theory, Mathematical </a:t>
            </a:r>
            <a:r>
              <a:rPr lang="en-US" altLang="zh-CN" i="1" dirty="0"/>
              <a:t>statistics</a:t>
            </a:r>
            <a:endParaRPr lang="en-US" altLang="zh-CN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Hands-on ability</a:t>
            </a:r>
          </a:p>
          <a:p>
            <a:pPr lvl="2"/>
            <a:r>
              <a:rPr lang="en-US" altLang="zh-CN" i="1" dirty="0" smtClean="0"/>
              <a:t>Python, Spark, Cloud platform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Learning theoretical knowledge</a:t>
            </a:r>
          </a:p>
          <a:p>
            <a:pPr lvl="2"/>
            <a:r>
              <a:rPr lang="en-US" altLang="zh-CN" i="1" dirty="0" smtClean="0"/>
              <a:t>Optimization, Graph </a:t>
            </a:r>
            <a:r>
              <a:rPr lang="en-US" altLang="zh-CN" i="1" dirty="0"/>
              <a:t>model</a:t>
            </a:r>
            <a:endParaRPr lang="en-US" altLang="zh-CN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b="1" u="sng" dirty="0">
                <a:solidFill>
                  <a:schemeClr val="accent6"/>
                </a:solidFill>
              </a:rPr>
              <a:t>Professional knowledge</a:t>
            </a:r>
          </a:p>
          <a:p>
            <a:r>
              <a:rPr lang="en-US" altLang="zh-CN" dirty="0" smtClean="0"/>
              <a:t>Requirement:</a:t>
            </a:r>
          </a:p>
          <a:p>
            <a:pPr lvl="1"/>
            <a:r>
              <a:rPr lang="en-US" altLang="zh-CN" dirty="0" smtClean="0"/>
              <a:t>All of materials are English.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457200" y="399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000" b="1" kern="0" dirty="0" smtClean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 smtClean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000" b="1" kern="0" dirty="0">
                <a:solidFill>
                  <a:srgbClr val="000000"/>
                </a:solidFill>
                <a:latin typeface="Verdana"/>
              </a:rPr>
              <a:t>TULIP Lab</a:t>
            </a:r>
            <a:br>
              <a:rPr lang="en-AU" sz="3000" b="1" kern="0" dirty="0">
                <a:solidFill>
                  <a:srgbClr val="000000"/>
                </a:solidFill>
                <a:latin typeface="Verdana"/>
              </a:rPr>
            </a:br>
            <a:r>
              <a:rPr lang="en-AU" sz="1400" b="1" kern="0" dirty="0">
                <a:solidFill>
                  <a:srgbClr val="000000"/>
                </a:solidFill>
                <a:latin typeface="Verdana"/>
              </a:rPr>
              <a:t>(Team for Universal Learning and Intelligent Processing)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Current Research Themes@ TULIP Lab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err="1" smtClean="0">
                <a:solidFill>
                  <a:schemeClr val="accent6"/>
                </a:solidFill>
              </a:rPr>
              <a:t>Behavior</a:t>
            </a:r>
            <a:r>
              <a:rPr lang="en-AU" sz="2000" b="1" u="sng" dirty="0" smtClean="0">
                <a:solidFill>
                  <a:schemeClr val="accent6"/>
                </a:solidFill>
              </a:rPr>
              <a:t> Informatics</a:t>
            </a:r>
            <a:r>
              <a:rPr lang="en-AU" sz="2000" b="1" dirty="0" smtClean="0">
                <a:solidFill>
                  <a:schemeClr val="accent6"/>
                </a:solidFill>
              </a:rPr>
              <a:t> </a:t>
            </a:r>
          </a:p>
          <a:p>
            <a:pPr lvl="2">
              <a:buFont typeface="Arial"/>
              <a:buChar char="•"/>
            </a:pPr>
            <a:r>
              <a:rPr lang="en-AU" altLang="zh-CN" i="1" dirty="0" smtClean="0"/>
              <a:t>Periodic </a:t>
            </a:r>
            <a:r>
              <a:rPr lang="en-US" altLang="zh-CN" i="1" dirty="0" smtClean="0"/>
              <a:t>Behavior Mining</a:t>
            </a:r>
          </a:p>
          <a:p>
            <a:pPr lvl="2">
              <a:buFont typeface="Arial"/>
              <a:buChar char="•"/>
            </a:pPr>
            <a:r>
              <a:rPr lang="en-US" i="1" dirty="0" smtClean="0"/>
              <a:t>Behavior Prediction</a:t>
            </a:r>
            <a:endParaRPr lang="en-AU" sz="2000" b="1" u="sng" dirty="0" smtClean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smtClean="0">
                <a:solidFill>
                  <a:schemeClr val="accent6"/>
                </a:solidFill>
              </a:rPr>
              <a:t>Information Abuse Prevention</a:t>
            </a:r>
          </a:p>
          <a:p>
            <a:pPr lvl="2">
              <a:buFont typeface="Arial"/>
              <a:buChar char="•"/>
            </a:pPr>
            <a:r>
              <a:rPr lang="en-US" altLang="zh-CN" i="1" dirty="0"/>
              <a:t>Data</a:t>
            </a:r>
            <a:r>
              <a:rPr lang="zh-CN" altLang="en-US" i="1" dirty="0"/>
              <a:t> </a:t>
            </a:r>
            <a:r>
              <a:rPr lang="en-US" altLang="zh-CN" i="1" dirty="0"/>
              <a:t>Compliance</a:t>
            </a:r>
            <a:r>
              <a:rPr lang="zh-CN" altLang="en-US" i="1" dirty="0"/>
              <a:t> </a:t>
            </a:r>
            <a:r>
              <a:rPr lang="en-US" altLang="zh-CN" i="1" dirty="0"/>
              <a:t>Checking</a:t>
            </a:r>
            <a:endParaRPr lang="en-AU" altLang="zh-CN" i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AU" altLang="zh-CN" dirty="0"/>
              <a:t>Privacy Preservation in Data Mining</a:t>
            </a:r>
            <a:endParaRPr lang="en-AU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sz="2000" b="1" u="sng" dirty="0" smtClean="0">
                <a:solidFill>
                  <a:schemeClr val="accent6"/>
                </a:solidFill>
              </a:rPr>
              <a:t>Business Intelligence Applications</a:t>
            </a:r>
          </a:p>
          <a:p>
            <a:pPr lvl="2">
              <a:buFont typeface="Wingdings" charset="2"/>
              <a:buChar char="ü"/>
            </a:pPr>
            <a:r>
              <a:rPr lang="en-AU" dirty="0" smtClean="0"/>
              <a:t>Recommender System</a:t>
            </a:r>
          </a:p>
          <a:p>
            <a:pPr lvl="2">
              <a:buFont typeface="Wingdings" charset="2"/>
              <a:buChar char="ü"/>
            </a:pPr>
            <a:r>
              <a:rPr lang="en-AU" dirty="0" smtClean="0"/>
              <a:t>Tourism/Hospitality Management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 1. Behavior 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People share </a:t>
            </a:r>
            <a:r>
              <a:rPr lang="en-AU" sz="2800" dirty="0">
                <a:solidFill>
                  <a:srgbClr val="00B050"/>
                </a:solidFill>
              </a:rPr>
              <a:t>news</a:t>
            </a:r>
            <a:r>
              <a:rPr lang="en-AU" sz="2800" dirty="0"/>
              <a:t>, </a:t>
            </a:r>
            <a:r>
              <a:rPr lang="en-AU" sz="2800" dirty="0">
                <a:solidFill>
                  <a:srgbClr val="00B050"/>
                </a:solidFill>
              </a:rPr>
              <a:t>interests</a:t>
            </a:r>
            <a:r>
              <a:rPr lang="en-AU" sz="2800" dirty="0"/>
              <a:t> and </a:t>
            </a:r>
            <a:r>
              <a:rPr lang="en-AU" sz="2800" dirty="0">
                <a:solidFill>
                  <a:srgbClr val="00B050"/>
                </a:solidFill>
              </a:rPr>
              <a:t>ideas</a:t>
            </a:r>
            <a:r>
              <a:rPr lang="en-AU" sz="2800" dirty="0"/>
              <a:t> in OSNs, </a:t>
            </a:r>
          </a:p>
          <a:p>
            <a:pPr lvl="1"/>
            <a:r>
              <a:rPr lang="en-AU" sz="2400" b="1" dirty="0"/>
              <a:t>though </a:t>
            </a:r>
            <a:r>
              <a:rPr lang="en-AU" sz="2400" dirty="0"/>
              <a:t>these platforms also spread </a:t>
            </a:r>
            <a:r>
              <a:rPr lang="en-AU" sz="2400" dirty="0">
                <a:solidFill>
                  <a:srgbClr val="C00000"/>
                </a:solidFill>
              </a:rPr>
              <a:t>email malware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rumours</a:t>
            </a:r>
            <a:r>
              <a:rPr lang="en-AU" sz="2400" dirty="0"/>
              <a:t>, </a:t>
            </a:r>
            <a:r>
              <a:rPr lang="en-AU" sz="2400" dirty="0">
                <a:solidFill>
                  <a:srgbClr val="C00000"/>
                </a:solidFill>
              </a:rPr>
              <a:t>gossips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C00000"/>
                </a:solidFill>
              </a:rPr>
              <a:t>malicious links</a:t>
            </a:r>
            <a:r>
              <a:rPr lang="en-AU" sz="2400" dirty="0"/>
              <a:t>, and also leak our </a:t>
            </a:r>
            <a:r>
              <a:rPr lang="en-AU" sz="2400" dirty="0">
                <a:solidFill>
                  <a:srgbClr val="C00000"/>
                </a:solidFill>
              </a:rPr>
              <a:t>privacy</a:t>
            </a:r>
            <a:r>
              <a:rPr lang="en-AU" sz="2400" dirty="0"/>
              <a:t>.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Recent Research @ TULIP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3275062"/>
            <a:ext cx="122158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1" y="4444960"/>
            <a:ext cx="1236252" cy="16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54" y="4909279"/>
            <a:ext cx="996749" cy="118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14765"/>
            <a:ext cx="1223770" cy="205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4" y="3429000"/>
            <a:ext cx="579694" cy="792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08" y="3404220"/>
            <a:ext cx="1264444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59" y="3338697"/>
            <a:ext cx="2692541" cy="30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6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The Popularity </a:t>
            </a:r>
            <a:r>
              <a:rPr lang="en-AU" dirty="0"/>
              <a:t>of Online Social </a:t>
            </a:r>
            <a:r>
              <a:rPr lang="en-AU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en-US" dirty="0"/>
              <a:t>The popularity of OSNs has greatly increased in recent </a:t>
            </a:r>
            <a:r>
              <a:rPr lang="en-US" dirty="0" smtClean="0"/>
              <a:t>years</a:t>
            </a:r>
            <a:endParaRPr lang="en-US" dirty="0"/>
          </a:p>
          <a:p>
            <a:pPr lvl="1"/>
            <a:r>
              <a:rPr lang="en-US" dirty="0"/>
              <a:t>A large amount of Internet </a:t>
            </a:r>
            <a:r>
              <a:rPr lang="en-US" dirty="0" smtClean="0"/>
              <a:t>users also </a:t>
            </a:r>
            <a:r>
              <a:rPr lang="en-US" dirty="0"/>
              <a:t>use OSN services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Australia </a:t>
            </a:r>
            <a:r>
              <a:rPr lang="en-US" dirty="0"/>
              <a:t>has up to 11 million Facebook users.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500FC6-D98C-45F5-9BC7-9AC33A118A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Recent Research @ TULIP Lab</a:t>
            </a:r>
            <a:endParaRPr lang="en-US" dirty="0"/>
          </a:p>
        </p:txBody>
      </p:sp>
      <p:pic>
        <p:nvPicPr>
          <p:cNvPr id="6" name="Picture 7" descr="D:\Dropbox\PPT\Photos\SN-icon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47772"/>
            <a:ext cx="1959839" cy="2345524"/>
          </a:xfrm>
          <a:prstGeom prst="rect">
            <a:avLst/>
          </a:prstGeom>
          <a:noFill/>
        </p:spPr>
      </p:pic>
      <p:pic>
        <p:nvPicPr>
          <p:cNvPr id="7" name="Picture 9" descr="D:\Dropbox\PPT\Photos\Unnamed QQ Screenshot2013080715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7" y="3935049"/>
            <a:ext cx="2178608" cy="2069739"/>
          </a:xfrm>
          <a:prstGeom prst="rect">
            <a:avLst/>
          </a:prstGeom>
          <a:noFill/>
        </p:spPr>
      </p:pic>
      <p:pic>
        <p:nvPicPr>
          <p:cNvPr id="8" name="Picture 11" descr="D:\Dropbox\PPT\Photos\Unnamed QQ Screenshot20130807152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3929564"/>
            <a:ext cx="3086173" cy="208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3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L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Garamond"/>
        <a:ea typeface="Garamond"/>
        <a:cs typeface=""/>
      </a:majorFont>
      <a:minorFont>
        <a:latin typeface="Garamond"/>
        <a:ea typeface="Garamon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LIP" id="{1BDBE6D8-7D16-B249-84F1-6DD4915E6F33}" vid="{CD33155C-AC46-674E-8E5F-1AE5422113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21910</TotalTime>
  <Words>1977</Words>
  <Application>Microsoft Office PowerPoint</Application>
  <PresentationFormat>全屏显示(4:3)</PresentationFormat>
  <Paragraphs>398</Paragraphs>
  <Slides>36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Adobe Hebrew</vt:lpstr>
      <vt:lpstr>Giddyup Std</vt:lpstr>
      <vt:lpstr>宋体</vt:lpstr>
      <vt:lpstr>Arial</vt:lpstr>
      <vt:lpstr>Calibri</vt:lpstr>
      <vt:lpstr>Garamond</vt:lpstr>
      <vt:lpstr>Times New Roman</vt:lpstr>
      <vt:lpstr>Verdana</vt:lpstr>
      <vt:lpstr>Wingdings</vt:lpstr>
      <vt:lpstr>TULIP</vt:lpstr>
      <vt:lpstr>Research at TULIP Lab</vt:lpstr>
      <vt:lpstr>TULIP Team (http://www.tulip.org.au)</vt:lpstr>
      <vt:lpstr>Our rankings</vt:lpstr>
      <vt:lpstr>TULIP Team (http://www.tulip.org.au)</vt:lpstr>
      <vt:lpstr>Rules and regulations</vt:lpstr>
      <vt:lpstr>PowerPoint 演示文稿</vt:lpstr>
      <vt:lpstr>TULIP Lab (Team for Universal Learning and Intelligent Processing)</vt:lpstr>
      <vt:lpstr>Theme 1. Behavior Informatics</vt:lpstr>
      <vt:lpstr>The Popularity of Online Social Networks</vt:lpstr>
      <vt:lpstr>Application of Geo Photos</vt:lpstr>
      <vt:lpstr>Tourist Movement Analysis</vt:lpstr>
      <vt:lpstr>Tourist Movement Analysis</vt:lpstr>
      <vt:lpstr>Periodic Behavior Mining</vt:lpstr>
      <vt:lpstr>Periodic Behavior Mining</vt:lpstr>
      <vt:lpstr>Periodic Behavior Mining Mobility Intentions</vt:lpstr>
      <vt:lpstr>Periodic Behavior Mining Applications</vt:lpstr>
      <vt:lpstr>P.R. Applications (Case 1: Face Age Recognition)</vt:lpstr>
      <vt:lpstr>P.R. Applications (Case 2: Speech-based Emotion Detection)</vt:lpstr>
      <vt:lpstr>P.R. Applications (Case 3: K-Complex Detection)</vt:lpstr>
      <vt:lpstr>P.R. Applications (Case 4: Trajectory Analysis)</vt:lpstr>
      <vt:lpstr>P.R. Applications (Case 5: Video Surveillance)</vt:lpstr>
      <vt:lpstr>Market Segmentation Analysis</vt:lpstr>
      <vt:lpstr>Negative Association Rule Mining</vt:lpstr>
      <vt:lpstr>Contrast Mining</vt:lpstr>
      <vt:lpstr>Theme 2. Information Abuse Prevention</vt:lpstr>
      <vt:lpstr>Who is an adversary?</vt:lpstr>
      <vt:lpstr>Privacy Breach Example (1)</vt:lpstr>
      <vt:lpstr>Privacy Breach Example (2)</vt:lpstr>
      <vt:lpstr>Is O.S.N. a Secure Place to Show off?</vt:lpstr>
      <vt:lpstr>I Know Where Your Cat Lives </vt:lpstr>
      <vt:lpstr>AOL Dataset Debacle</vt:lpstr>
      <vt:lpstr>Breach of medical record</vt:lpstr>
      <vt:lpstr>Breach of medical record</vt:lpstr>
      <vt:lpstr>Privacy Preserving Related Reference</vt:lpstr>
      <vt:lpstr>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娟</dc:creator>
  <cp:lastModifiedBy>MengRen</cp:lastModifiedBy>
  <cp:revision>1270</cp:revision>
  <cp:lastPrinted>2016-09-12T15:33:55Z</cp:lastPrinted>
  <dcterms:created xsi:type="dcterms:W3CDTF">2015-11-30T05:59:50Z</dcterms:created>
  <dcterms:modified xsi:type="dcterms:W3CDTF">2018-08-27T02:13:12Z</dcterms:modified>
</cp:coreProperties>
</file>